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sldIdLst>
    <p:sldId id="256" r:id="rId2"/>
    <p:sldId id="278" r:id="rId3"/>
    <p:sldId id="279" r:id="rId4"/>
    <p:sldId id="257" r:id="rId5"/>
    <p:sldId id="259" r:id="rId6"/>
    <p:sldId id="260" r:id="rId7"/>
    <p:sldId id="276" r:id="rId8"/>
    <p:sldId id="277" r:id="rId9"/>
    <p:sldId id="262" r:id="rId10"/>
    <p:sldId id="263" r:id="rId11"/>
    <p:sldId id="280" r:id="rId12"/>
    <p:sldId id="273" r:id="rId13"/>
    <p:sldId id="264" r:id="rId14"/>
    <p:sldId id="265" r:id="rId15"/>
    <p:sldId id="266" r:id="rId16"/>
    <p:sldId id="274" r:id="rId17"/>
    <p:sldId id="269" r:id="rId18"/>
    <p:sldId id="275" r:id="rId19"/>
    <p:sldId id="270" r:id="rId20"/>
    <p:sldId id="271" r:id="rId21"/>
    <p:sldId id="258" r:id="rId22"/>
    <p:sldId id="272"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D331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varScale="1">
        <p:scale>
          <a:sx n="74" d="100"/>
          <a:sy n="74" d="100"/>
        </p:scale>
        <p:origin x="6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Mortality Rate</c:v>
                </c:pt>
              </c:strCache>
            </c:strRef>
          </c:tx>
          <c:spPr>
            <a:solidFill>
              <a:schemeClr val="accent1"/>
            </a:solidFill>
            <a:ln>
              <a:noFill/>
            </a:ln>
            <a:effectLst/>
          </c:spPr>
          <c:invertIfNegative val="0"/>
          <c:cat>
            <c:strRef>
              <c:f>Sheet1!$A$2:$A$5</c:f>
              <c:strCache>
                <c:ptCount val="4"/>
                <c:pt idx="0">
                  <c:v>Control</c:v>
                </c:pt>
                <c:pt idx="1">
                  <c:v>A</c:v>
                </c:pt>
                <c:pt idx="2">
                  <c:v>B</c:v>
                </c:pt>
                <c:pt idx="3">
                  <c:v>C</c:v>
                </c:pt>
              </c:strCache>
            </c:strRef>
          </c:cat>
          <c:val>
            <c:numRef>
              <c:f>Sheet1!$B$2:$B$5</c:f>
              <c:numCache>
                <c:formatCode>0%</c:formatCode>
                <c:ptCount val="4"/>
                <c:pt idx="0">
                  <c:v>0.4</c:v>
                </c:pt>
                <c:pt idx="1">
                  <c:v>1</c:v>
                </c:pt>
                <c:pt idx="2">
                  <c:v>1</c:v>
                </c:pt>
                <c:pt idx="3">
                  <c:v>1</c:v>
                </c:pt>
              </c:numCache>
            </c:numRef>
          </c:val>
        </c:ser>
        <c:dLbls>
          <c:showLegendKey val="0"/>
          <c:showVal val="0"/>
          <c:showCatName val="0"/>
          <c:showSerName val="0"/>
          <c:showPercent val="0"/>
          <c:showBubbleSize val="0"/>
        </c:dLbls>
        <c:gapWidth val="219"/>
        <c:overlap val="-27"/>
        <c:axId val="269801064"/>
        <c:axId val="269799104"/>
      </c:barChart>
      <c:catAx>
        <c:axId val="269801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799104"/>
        <c:crosses val="autoZero"/>
        <c:auto val="1"/>
        <c:lblAlgn val="ctr"/>
        <c:lblOffset val="100"/>
        <c:noMultiLvlLbl val="0"/>
      </c:catAx>
      <c:valAx>
        <c:axId val="269799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1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7/25/2013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8592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7/25/2013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345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7/25/2013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092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7/25/2013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38596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7/25/2013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0186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pPr/>
              <a:t>7/25/2013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1913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7/25/2013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25142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7/25/2013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22925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7/25/2013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090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7/25/2013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42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7/25/2013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019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7/25/2013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5326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7/25/2013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6291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7/25/2013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817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7/25/2013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93323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7/25/2013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2483067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298CD5-6C1E-4009-B41F-6DF62E31D3BE}" type="datetimeFigureOut">
              <a:rPr lang="en-US" smtClean="0"/>
              <a:pPr/>
              <a:t>7/25/2013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28603373"/>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herbinfosite.com/?page_id=20" TargetMode="External"/><Relationship Id="rId2" Type="http://schemas.openxmlformats.org/officeDocument/2006/relationships/hyperlink" Target="http://www.ageless.co.za/herb-rosemary.htm" TargetMode="External"/><Relationship Id="rId1" Type="http://schemas.openxmlformats.org/officeDocument/2006/relationships/slideLayout" Target="../slideLayouts/slideLayout2.xml"/><Relationship Id="rId4" Type="http://schemas.openxmlformats.org/officeDocument/2006/relationships/hyperlink" Target="http://www.organicgardening.com/learn-and-grow/thyme-a-growing-guid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9275" y="645265"/>
            <a:ext cx="7766936" cy="1646302"/>
          </a:xfrm>
        </p:spPr>
        <p:txBody>
          <a:bodyPr/>
          <a:lstStyle/>
          <a:p>
            <a:r>
              <a:rPr lang="en-US" dirty="0" smtClean="0"/>
              <a:t>Analysis of Traditional  Herbs on Brine Shrimp</a:t>
            </a:r>
            <a:endParaRPr lang="en-US" dirty="0"/>
          </a:p>
        </p:txBody>
      </p:sp>
      <p:sp>
        <p:nvSpPr>
          <p:cNvPr id="3" name="Subtitle 2"/>
          <p:cNvSpPr>
            <a:spLocks noGrp="1"/>
          </p:cNvSpPr>
          <p:nvPr>
            <p:ph type="subTitle" idx="1"/>
          </p:nvPr>
        </p:nvSpPr>
        <p:spPr>
          <a:xfrm>
            <a:off x="1796591" y="1648495"/>
            <a:ext cx="9794395" cy="5009881"/>
          </a:xfrm>
        </p:spPr>
        <p:txBody>
          <a:bodyPr>
            <a:noAutofit/>
          </a:bodyPr>
          <a:lstStyle/>
          <a:p>
            <a:endParaRPr lang="en-US" dirty="0" smtClean="0"/>
          </a:p>
          <a:p>
            <a:r>
              <a:rPr lang="en-US" sz="1200" dirty="0" smtClean="0"/>
              <a:t>Figure 2.  </a:t>
            </a:r>
          </a:p>
          <a:p>
            <a:r>
              <a:rPr lang="en-US" sz="1200" dirty="0" smtClean="0"/>
              <a:t>Dry Rosemary</a:t>
            </a:r>
            <a:r>
              <a:rPr lang="en-US" dirty="0" smtClean="0"/>
              <a:t>   </a:t>
            </a:r>
          </a:p>
          <a:p>
            <a:pPr algn="ctr"/>
            <a:r>
              <a:rPr lang="en-US" dirty="0" smtClean="0"/>
              <a:t>Chyna Johnson</a:t>
            </a:r>
          </a:p>
          <a:p>
            <a:pPr algn="ctr"/>
            <a:r>
              <a:rPr lang="en-US" dirty="0" smtClean="0"/>
              <a:t>Jaliyah Dean</a:t>
            </a:r>
          </a:p>
          <a:p>
            <a:pPr algn="ctr"/>
            <a:r>
              <a:rPr lang="en-US" dirty="0" smtClean="0"/>
              <a:t>Ashley Beverly</a:t>
            </a:r>
          </a:p>
          <a:p>
            <a:pPr algn="ctr"/>
            <a:r>
              <a:rPr lang="en-US" dirty="0" smtClean="0"/>
              <a:t>Jhera Hampton</a:t>
            </a:r>
          </a:p>
          <a:p>
            <a:pPr algn="ctr"/>
            <a:r>
              <a:rPr lang="en-US" dirty="0" smtClean="0"/>
              <a:t>Tori Wilbon</a:t>
            </a:r>
          </a:p>
          <a:p>
            <a:pPr algn="ctr"/>
            <a:r>
              <a:rPr lang="en-US" dirty="0" smtClean="0"/>
              <a:t>VA-NC Louis Stokes Alliance for Minority Participation(LSAMP)</a:t>
            </a:r>
          </a:p>
          <a:p>
            <a:pPr algn="ctr"/>
            <a:r>
              <a:rPr lang="en-US" dirty="0" smtClean="0"/>
              <a:t>Vikings Enhancing STEM</a:t>
            </a:r>
          </a:p>
          <a:p>
            <a:pPr algn="ctr"/>
            <a:r>
              <a:rPr lang="en-US" dirty="0" smtClean="0"/>
              <a:t>Elizabeth City State University</a:t>
            </a:r>
          </a:p>
          <a:p>
            <a:pPr algn="ctr"/>
            <a:r>
              <a:rPr lang="en-US" dirty="0" smtClean="0"/>
              <a:t>Elizabeth City, NC</a:t>
            </a:r>
          </a:p>
          <a:p>
            <a:pPr algn="ctr"/>
            <a:r>
              <a:rPr lang="en-US" dirty="0" smtClean="0"/>
              <a:t>July 26,2013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9294"/>
            <a:ext cx="3037938" cy="2362841"/>
          </a:xfrm>
          <a:prstGeom prst="ellipse">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6211" y="241895"/>
            <a:ext cx="866775" cy="1628775"/>
          </a:xfrm>
          <a:prstGeom prst="ellipse">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47" y="3453141"/>
            <a:ext cx="3552877" cy="2411339"/>
          </a:xfrm>
          <a:prstGeom prst="ellipse">
            <a:avLst/>
          </a:prstGeom>
          <a:ln>
            <a:noFill/>
          </a:ln>
          <a:effectLst>
            <a:softEdge rad="112500"/>
          </a:effectLst>
        </p:spPr>
      </p:pic>
      <p:sp>
        <p:nvSpPr>
          <p:cNvPr id="7" name="TextBox 6"/>
          <p:cNvSpPr txBox="1"/>
          <p:nvPr/>
        </p:nvSpPr>
        <p:spPr>
          <a:xfrm>
            <a:off x="791570" y="2975212"/>
            <a:ext cx="1992573" cy="276999"/>
          </a:xfrm>
          <a:prstGeom prst="rect">
            <a:avLst/>
          </a:prstGeom>
          <a:noFill/>
        </p:spPr>
        <p:txBody>
          <a:bodyPr wrap="square" rtlCol="0">
            <a:spAutoFit/>
          </a:bodyPr>
          <a:lstStyle/>
          <a:p>
            <a:pPr algn="ctr"/>
            <a:r>
              <a:rPr lang="en-US" sz="1200" dirty="0" smtClean="0"/>
              <a:t>Figure 1. Brine Shrimp</a:t>
            </a:r>
            <a:endParaRPr lang="en-US" sz="1200" dirty="0"/>
          </a:p>
        </p:txBody>
      </p:sp>
      <p:sp>
        <p:nvSpPr>
          <p:cNvPr id="9" name="TextBox 8"/>
          <p:cNvSpPr txBox="1"/>
          <p:nvPr/>
        </p:nvSpPr>
        <p:spPr>
          <a:xfrm>
            <a:off x="791570" y="6077285"/>
            <a:ext cx="1869741" cy="276999"/>
          </a:xfrm>
          <a:prstGeom prst="rect">
            <a:avLst/>
          </a:prstGeom>
          <a:noFill/>
        </p:spPr>
        <p:txBody>
          <a:bodyPr wrap="square" rtlCol="0">
            <a:spAutoFit/>
          </a:bodyPr>
          <a:lstStyle/>
          <a:p>
            <a:pPr algn="ctr"/>
            <a:r>
              <a:rPr lang="en-US" sz="1200" dirty="0" smtClean="0"/>
              <a:t>Figure 3. Dry Thyme</a:t>
            </a:r>
          </a:p>
        </p:txBody>
      </p:sp>
    </p:spTree>
    <p:extLst>
      <p:ext uri="{BB962C8B-B14F-4D97-AF65-F5344CB8AC3E}">
        <p14:creationId xmlns:p14="http://schemas.microsoft.com/office/powerpoint/2010/main" val="56141270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July 8, 2013</a:t>
            </a:r>
            <a:endParaRPr lang="en-US" dirty="0"/>
          </a:p>
        </p:txBody>
      </p:sp>
      <p:sp>
        <p:nvSpPr>
          <p:cNvPr id="4" name="Content Placeholder 3"/>
          <p:cNvSpPr>
            <a:spLocks noGrp="1"/>
          </p:cNvSpPr>
          <p:nvPr>
            <p:ph sz="half" idx="2"/>
          </p:nvPr>
        </p:nvSpPr>
        <p:spPr/>
        <p:txBody>
          <a:bodyPr/>
          <a:lstStyle/>
          <a:p>
            <a:r>
              <a:rPr lang="en-US" dirty="0" smtClean="0"/>
              <a:t>Reflux Rosemary</a:t>
            </a:r>
          </a:p>
          <a:p>
            <a:pPr lvl="1"/>
            <a:r>
              <a:rPr lang="en-US" dirty="0" smtClean="0"/>
              <a:t>8.18g of rosemary</a:t>
            </a:r>
          </a:p>
          <a:p>
            <a:pPr lvl="1"/>
            <a:r>
              <a:rPr lang="en-US" dirty="0" smtClean="0"/>
              <a:t>100 mL deionized water</a:t>
            </a:r>
          </a:p>
          <a:p>
            <a:pPr lvl="1"/>
            <a:r>
              <a:rPr lang="en-US" dirty="0" smtClean="0"/>
              <a:t>Rosemary per Water= 12.22 g/ml</a:t>
            </a:r>
          </a:p>
          <a:p>
            <a:pPr lvl="2"/>
            <a:r>
              <a:rPr lang="en-US" dirty="0" smtClean="0"/>
              <a:t>Water Boil:</a:t>
            </a:r>
          </a:p>
          <a:p>
            <a:pPr lvl="3"/>
            <a:r>
              <a:rPr lang="en-US" dirty="0" smtClean="0"/>
              <a:t>32min.</a:t>
            </a:r>
          </a:p>
          <a:p>
            <a:pPr lvl="1"/>
            <a:r>
              <a:rPr lang="en-US" dirty="0" smtClean="0"/>
              <a:t>Smell: strong aroma</a:t>
            </a: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rot="16200000">
            <a:off x="5062180" y="1956715"/>
            <a:ext cx="4186237" cy="31396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5818908" y="5943600"/>
            <a:ext cx="3726873" cy="276999"/>
          </a:xfrm>
          <a:prstGeom prst="rect">
            <a:avLst/>
          </a:prstGeom>
          <a:noFill/>
        </p:spPr>
        <p:txBody>
          <a:bodyPr wrap="square" rtlCol="0">
            <a:spAutoFit/>
          </a:bodyPr>
          <a:lstStyle/>
          <a:p>
            <a:r>
              <a:rPr lang="en-US" sz="1200" dirty="0" smtClean="0"/>
              <a:t>Figure 10. 12.22g/ml Rosemary Reflux </a:t>
            </a:r>
            <a:endParaRPr lang="en-US" sz="1200" dirty="0"/>
          </a:p>
        </p:txBody>
      </p:sp>
    </p:spTree>
    <p:extLst>
      <p:ext uri="{BB962C8B-B14F-4D97-AF65-F5344CB8AC3E}">
        <p14:creationId xmlns:p14="http://schemas.microsoft.com/office/powerpoint/2010/main" val="2699547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49133" y="2921595"/>
            <a:ext cx="4185623" cy="576262"/>
          </a:xfrm>
        </p:spPr>
        <p:txBody>
          <a:bodyPr/>
          <a:lstStyle/>
          <a:p>
            <a:pPr marL="285750" indent="-285750">
              <a:buFont typeface="Wingdings" panose="05000000000000000000" pitchFamily="2" charset="2"/>
              <a:buChar char="Ø"/>
            </a:pPr>
            <a:r>
              <a:rPr lang="en-US" sz="1800" dirty="0" smtClean="0"/>
              <a:t>2.7 g out of 20 ml</a:t>
            </a:r>
          </a:p>
          <a:p>
            <a:pPr marL="285750" indent="-285750">
              <a:buFont typeface="Wingdings" panose="05000000000000000000" pitchFamily="2" charset="2"/>
              <a:buChar char="Ø"/>
            </a:pPr>
            <a:r>
              <a:rPr lang="en-US" sz="1800" dirty="0"/>
              <a:t>100 </a:t>
            </a:r>
            <a:r>
              <a:rPr lang="en-US" sz="1800" dirty="0" smtClean="0"/>
              <a:t>ml </a:t>
            </a:r>
            <a:r>
              <a:rPr lang="en-US" sz="1800" dirty="0"/>
              <a:t>deionized water</a:t>
            </a:r>
          </a:p>
          <a:p>
            <a:pPr marL="285750" indent="-285750">
              <a:buFont typeface="Wingdings" panose="05000000000000000000" pitchFamily="2" charset="2"/>
              <a:buChar char="Ø"/>
            </a:pPr>
            <a:r>
              <a:rPr lang="en-US" sz="1800" dirty="0" smtClean="0"/>
              <a:t>Smell: Strong aroma </a:t>
            </a:r>
            <a:endParaRPr lang="en-US" sz="18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309511" y="1600795"/>
            <a:ext cx="2614769" cy="3486359"/>
          </a:xfrm>
        </p:spPr>
      </p:pic>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18172" y="609600"/>
            <a:ext cx="3147800" cy="4197067"/>
          </a:xfrm>
        </p:spPr>
      </p:pic>
      <p:sp>
        <p:nvSpPr>
          <p:cNvPr id="9" name="TextBox 8"/>
          <p:cNvSpPr txBox="1"/>
          <p:nvPr/>
        </p:nvSpPr>
        <p:spPr>
          <a:xfrm>
            <a:off x="6318172" y="5087154"/>
            <a:ext cx="3335629" cy="276999"/>
          </a:xfrm>
          <a:prstGeom prst="rect">
            <a:avLst/>
          </a:prstGeom>
          <a:noFill/>
        </p:spPr>
        <p:txBody>
          <a:bodyPr wrap="square" rtlCol="0">
            <a:spAutoFit/>
          </a:bodyPr>
          <a:lstStyle/>
          <a:p>
            <a:r>
              <a:rPr lang="en-US" sz="1200" dirty="0" smtClean="0"/>
              <a:t>Figure 12. Ja’liyah Dean Sage Reflux Method </a:t>
            </a:r>
            <a:endParaRPr lang="en-US" sz="1200" dirty="0"/>
          </a:p>
        </p:txBody>
      </p:sp>
      <p:sp>
        <p:nvSpPr>
          <p:cNvPr id="4" name="Rectangle 3"/>
          <p:cNvSpPr/>
          <p:nvPr/>
        </p:nvSpPr>
        <p:spPr>
          <a:xfrm>
            <a:off x="3309511" y="5225653"/>
            <a:ext cx="1895262" cy="276999"/>
          </a:xfrm>
          <a:prstGeom prst="rect">
            <a:avLst/>
          </a:prstGeom>
        </p:spPr>
        <p:txBody>
          <a:bodyPr wrap="none">
            <a:spAutoFit/>
          </a:bodyPr>
          <a:lstStyle/>
          <a:p>
            <a:r>
              <a:rPr lang="en-US" sz="1200" dirty="0"/>
              <a:t>Figure </a:t>
            </a:r>
            <a:r>
              <a:rPr lang="en-US" sz="1200" dirty="0" smtClean="0"/>
              <a:t>11. </a:t>
            </a:r>
            <a:r>
              <a:rPr lang="en-US" sz="1200" dirty="0"/>
              <a:t>Reflux of Sage</a:t>
            </a:r>
          </a:p>
        </p:txBody>
      </p:sp>
    </p:spTree>
    <p:extLst>
      <p:ext uri="{BB962C8B-B14F-4D97-AF65-F5344CB8AC3E}">
        <p14:creationId xmlns:p14="http://schemas.microsoft.com/office/powerpoint/2010/main" val="2886666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Brine Shrimp Eggs Hatchery</a:t>
            </a:r>
            <a:endParaRPr lang="en-US" dirty="0"/>
          </a:p>
        </p:txBody>
      </p:sp>
      <p:sp>
        <p:nvSpPr>
          <p:cNvPr id="4" name="Content Placeholder 3"/>
          <p:cNvSpPr>
            <a:spLocks noGrp="1"/>
          </p:cNvSpPr>
          <p:nvPr>
            <p:ph sz="half" idx="2"/>
          </p:nvPr>
        </p:nvSpPr>
        <p:spPr/>
        <p:txBody>
          <a:bodyPr/>
          <a:lstStyle/>
          <a:p>
            <a:pPr lvl="1"/>
            <a:r>
              <a:rPr lang="en-US" dirty="0" smtClean="0"/>
              <a:t>20.07g </a:t>
            </a:r>
            <a:r>
              <a:rPr lang="en-US" dirty="0"/>
              <a:t>salt (tare)</a:t>
            </a:r>
          </a:p>
          <a:p>
            <a:pPr lvl="1"/>
            <a:r>
              <a:rPr lang="en-US" dirty="0"/>
              <a:t>800 </a:t>
            </a:r>
            <a:r>
              <a:rPr lang="en-US" dirty="0" smtClean="0"/>
              <a:t>ml </a:t>
            </a:r>
            <a:r>
              <a:rPr lang="en-US" dirty="0"/>
              <a:t>deionized </a:t>
            </a:r>
            <a:r>
              <a:rPr lang="en-US" dirty="0" smtClean="0"/>
              <a:t>water</a:t>
            </a:r>
          </a:p>
          <a:p>
            <a:pPr lvl="1"/>
            <a:r>
              <a:rPr lang="en-US" dirty="0" smtClean="0"/>
              <a:t>48 hrs. to hatch</a:t>
            </a:r>
            <a:endParaRPr lang="en-US" dirty="0"/>
          </a:p>
          <a:p>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23544" y="1583227"/>
            <a:ext cx="4186237" cy="31396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603394" y="4855333"/>
            <a:ext cx="3026535" cy="276999"/>
          </a:xfrm>
          <a:prstGeom prst="rect">
            <a:avLst/>
          </a:prstGeom>
          <a:noFill/>
        </p:spPr>
        <p:txBody>
          <a:bodyPr wrap="square" rtlCol="0">
            <a:spAutoFit/>
          </a:bodyPr>
          <a:lstStyle/>
          <a:p>
            <a:r>
              <a:rPr lang="en-US" sz="1200" dirty="0" smtClean="0"/>
              <a:t>Figure 13. Brine Shrimp Hatchery </a:t>
            </a:r>
            <a:endParaRPr lang="en-US" sz="1200" dirty="0"/>
          </a:p>
        </p:txBody>
      </p:sp>
    </p:spTree>
    <p:extLst>
      <p:ext uri="{BB962C8B-B14F-4D97-AF65-F5344CB8AC3E}">
        <p14:creationId xmlns:p14="http://schemas.microsoft.com/office/powerpoint/2010/main" val="4169349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0309" y="886364"/>
            <a:ext cx="4185623" cy="576262"/>
          </a:xfrm>
        </p:spPr>
        <p:txBody>
          <a:bodyPr/>
          <a:lstStyle/>
          <a:p>
            <a:r>
              <a:rPr lang="en-US" dirty="0" smtClean="0"/>
              <a:t>July 11, 2013</a:t>
            </a:r>
            <a:endParaRPr lang="en-US" dirty="0"/>
          </a:p>
        </p:txBody>
      </p:sp>
      <p:sp>
        <p:nvSpPr>
          <p:cNvPr id="4" name="Content Placeholder 3"/>
          <p:cNvSpPr>
            <a:spLocks noGrp="1"/>
          </p:cNvSpPr>
          <p:nvPr>
            <p:ph sz="half" idx="2"/>
          </p:nvPr>
        </p:nvSpPr>
        <p:spPr>
          <a:xfrm>
            <a:off x="590309" y="1462626"/>
            <a:ext cx="4185623" cy="3774391"/>
          </a:xfrm>
        </p:spPr>
        <p:txBody>
          <a:bodyPr>
            <a:normAutofit/>
          </a:bodyPr>
          <a:lstStyle/>
          <a:p>
            <a:r>
              <a:rPr lang="en-US" u="sng" dirty="0" smtClean="0"/>
              <a:t>Evaporating Samples</a:t>
            </a:r>
            <a:endParaRPr lang="en-US" u="sng" dirty="0"/>
          </a:p>
          <a:p>
            <a:pPr marL="0" indent="0">
              <a:buNone/>
            </a:pPr>
            <a:endParaRPr lang="en-US" u="sng" dirty="0"/>
          </a:p>
          <a:p>
            <a:pPr lvl="1"/>
            <a:endParaRPr lang="en-US" dirty="0" smtClean="0"/>
          </a:p>
          <a:p>
            <a:pPr lvl="1"/>
            <a:endParaRPr lang="en-US" dirty="0"/>
          </a:p>
          <a:p>
            <a:pPr lvl="1"/>
            <a:endParaRPr lang="en-US" dirty="0" smtClean="0"/>
          </a:p>
          <a:p>
            <a:pPr lvl="1"/>
            <a:r>
              <a:rPr lang="en-US" dirty="0" smtClean="0"/>
              <a:t>Thyme</a:t>
            </a:r>
          </a:p>
          <a:p>
            <a:pPr lvl="2"/>
            <a:r>
              <a:rPr lang="en-US" dirty="0" smtClean="0"/>
              <a:t>Dry Flask Mass = 135.52</a:t>
            </a:r>
          </a:p>
          <a:p>
            <a:pPr lvl="1"/>
            <a:r>
              <a:rPr lang="en-US" dirty="0" smtClean="0"/>
              <a:t>Rosemary</a:t>
            </a:r>
          </a:p>
          <a:p>
            <a:pPr lvl="2"/>
            <a:r>
              <a:rPr lang="en-US" dirty="0" smtClean="0"/>
              <a:t>Dry Flask Mass = 109.68</a:t>
            </a:r>
          </a:p>
        </p:txBody>
      </p:sp>
      <p:sp>
        <p:nvSpPr>
          <p:cNvPr id="6" name="Content Placeholder 5"/>
          <p:cNvSpPr>
            <a:spLocks noGrp="1"/>
          </p:cNvSpPr>
          <p:nvPr>
            <p:ph sz="quarter" idx="4"/>
          </p:nvPr>
        </p:nvSpPr>
        <p:spPr>
          <a:xfrm>
            <a:off x="4775930" y="1697763"/>
            <a:ext cx="4185617" cy="3304117"/>
          </a:xfrm>
        </p:spPr>
        <p:txBody>
          <a:bodyPr numCol="2"/>
          <a:lstStyle/>
          <a:p>
            <a:r>
              <a:rPr lang="en-US" dirty="0" smtClean="0"/>
              <a:t>Calculation:</a:t>
            </a:r>
          </a:p>
          <a:p>
            <a:pPr lvl="1"/>
            <a:r>
              <a:rPr lang="en-US" dirty="0" smtClean="0"/>
              <a:t>Rosemary</a:t>
            </a:r>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lvl="1"/>
            <a:r>
              <a:rPr lang="en-US" dirty="0" smtClean="0"/>
              <a:t>Thyme</a:t>
            </a:r>
          </a:p>
          <a:p>
            <a:pPr marL="457200" lvl="1" indent="0">
              <a:buNone/>
            </a:pPr>
            <a:endParaRPr lang="en-US" dirty="0" smtClean="0"/>
          </a:p>
        </p:txBody>
      </p:sp>
      <p:sp>
        <p:nvSpPr>
          <p:cNvPr id="8" name="Rectangle 7"/>
          <p:cNvSpPr/>
          <p:nvPr/>
        </p:nvSpPr>
        <p:spPr>
          <a:xfrm>
            <a:off x="782065" y="1983462"/>
            <a:ext cx="3323151" cy="1316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AutoNum type="arabicPeriod"/>
            </a:pPr>
            <a:r>
              <a:rPr lang="en-US" sz="1400" dirty="0" smtClean="0"/>
              <a:t>Mass of Flask and Evaporate Sample</a:t>
            </a:r>
          </a:p>
          <a:p>
            <a:pPr marL="685800" lvl="1" indent="-228600">
              <a:buFont typeface="Arial" panose="020B0604020202020204" pitchFamily="34" charset="0"/>
              <a:buChar char="•"/>
            </a:pPr>
            <a:r>
              <a:rPr lang="en-US" sz="1400" dirty="0" smtClean="0"/>
              <a:t>Minus</a:t>
            </a:r>
          </a:p>
          <a:p>
            <a:pPr marL="228600" indent="-228600">
              <a:buFont typeface="+mj-lt"/>
              <a:buAutoNum type="arabicPeriod"/>
            </a:pPr>
            <a:r>
              <a:rPr lang="en-US" sz="1400" dirty="0" smtClean="0"/>
              <a:t>Mass of Dry Flask</a:t>
            </a:r>
          </a:p>
          <a:p>
            <a:pPr marL="685800" lvl="1" indent="-228600">
              <a:buFont typeface="Arial" panose="020B0604020202020204" pitchFamily="34" charset="0"/>
              <a:buChar char="•"/>
            </a:pPr>
            <a:r>
              <a:rPr lang="en-US" sz="1400" dirty="0" smtClean="0"/>
              <a:t>Equal</a:t>
            </a:r>
          </a:p>
          <a:p>
            <a:pPr marL="228600" indent="-228600">
              <a:buFont typeface="+mj-lt"/>
              <a:buAutoNum type="arabicPeriod"/>
            </a:pPr>
            <a:r>
              <a:rPr lang="en-US" sz="1400" dirty="0" smtClean="0"/>
              <a:t>Mass of Sample</a:t>
            </a:r>
            <a:endParaRPr lang="en-US" sz="1400" dirty="0"/>
          </a:p>
        </p:txBody>
      </p:sp>
      <p:sp>
        <p:nvSpPr>
          <p:cNvPr id="9" name="Rectangle 8"/>
          <p:cNvSpPr/>
          <p:nvPr/>
        </p:nvSpPr>
        <p:spPr>
          <a:xfrm>
            <a:off x="5109551" y="2643877"/>
            <a:ext cx="1519707" cy="1416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126.92</a:t>
            </a:r>
          </a:p>
          <a:p>
            <a:r>
              <a:rPr lang="en-US" sz="1400" u="sng" dirty="0" smtClean="0"/>
              <a:t>-   15.5 </a:t>
            </a:r>
            <a:endParaRPr lang="en-US" sz="1400" u="sng" dirty="0"/>
          </a:p>
          <a:p>
            <a:r>
              <a:rPr lang="en-US" sz="1400" dirty="0" smtClean="0"/>
              <a:t> 111.42</a:t>
            </a:r>
            <a:endParaRPr lang="en-US" sz="1400" dirty="0"/>
          </a:p>
          <a:p>
            <a:r>
              <a:rPr lang="en-US" sz="1400" u="sng" dirty="0"/>
              <a:t>-109.68</a:t>
            </a:r>
          </a:p>
          <a:p>
            <a:r>
              <a:rPr lang="en-US" sz="1400" dirty="0" smtClean="0"/>
              <a:t>     1.74 g/20ml</a:t>
            </a:r>
          </a:p>
        </p:txBody>
      </p:sp>
      <p:sp>
        <p:nvSpPr>
          <p:cNvPr id="10" name="Rectangle 9"/>
          <p:cNvSpPr/>
          <p:nvPr/>
        </p:nvSpPr>
        <p:spPr>
          <a:xfrm>
            <a:off x="7129388" y="2641482"/>
            <a:ext cx="1519707" cy="839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 139.64</a:t>
            </a:r>
          </a:p>
          <a:p>
            <a:r>
              <a:rPr lang="en-US" sz="1400" u="sng" dirty="0" smtClean="0"/>
              <a:t>-135.52</a:t>
            </a:r>
          </a:p>
          <a:p>
            <a:r>
              <a:rPr lang="en-US" sz="1400" dirty="0"/>
              <a:t> </a:t>
            </a:r>
            <a:r>
              <a:rPr lang="en-US" sz="1400" dirty="0" smtClean="0"/>
              <a:t>    4.12 g/24ml</a:t>
            </a:r>
            <a:endParaRPr lang="en-US" sz="1400" dirty="0"/>
          </a:p>
        </p:txBody>
      </p:sp>
    </p:spTree>
    <p:extLst>
      <p:ext uri="{BB962C8B-B14F-4D97-AF65-F5344CB8AC3E}">
        <p14:creationId xmlns:p14="http://schemas.microsoft.com/office/powerpoint/2010/main" val="26760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July 12, 2013</a:t>
            </a:r>
            <a:endParaRPr lang="en-US" dirty="0"/>
          </a:p>
        </p:txBody>
      </p:sp>
      <p:sp>
        <p:nvSpPr>
          <p:cNvPr id="4" name="Content Placeholder 3"/>
          <p:cNvSpPr>
            <a:spLocks noGrp="1"/>
          </p:cNvSpPr>
          <p:nvPr>
            <p:ph sz="half" idx="2"/>
          </p:nvPr>
        </p:nvSpPr>
        <p:spPr/>
        <p:txBody>
          <a:bodyPr/>
          <a:lstStyle/>
          <a:p>
            <a:r>
              <a:rPr lang="en-US" u="sng" dirty="0" smtClean="0"/>
              <a:t>Extractive Value</a:t>
            </a:r>
          </a:p>
        </p:txBody>
      </p:sp>
      <p:sp>
        <p:nvSpPr>
          <p:cNvPr id="7" name="Rectangle 6"/>
          <p:cNvSpPr/>
          <p:nvPr/>
        </p:nvSpPr>
        <p:spPr>
          <a:xfrm>
            <a:off x="675745" y="3313507"/>
            <a:ext cx="3812148" cy="1416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	  Mass of Evaporated Sample</a:t>
            </a:r>
          </a:p>
          <a:p>
            <a:r>
              <a:rPr lang="en-US" sz="1400" dirty="0" smtClean="0"/>
              <a:t>100 x	 -----------------------------------</a:t>
            </a:r>
          </a:p>
          <a:p>
            <a:r>
              <a:rPr lang="en-US" sz="1400" dirty="0"/>
              <a:t>	 </a:t>
            </a:r>
            <a:r>
              <a:rPr lang="en-US" sz="1400" dirty="0" smtClean="0"/>
              <a:t> Mass of Original Dry Sample</a:t>
            </a:r>
            <a:endParaRPr lang="en-US" sz="1400" dirty="0"/>
          </a:p>
        </p:txBody>
      </p:sp>
      <p:sp>
        <p:nvSpPr>
          <p:cNvPr id="8" name="Content Placeholder 5"/>
          <p:cNvSpPr txBox="1">
            <a:spLocks/>
          </p:cNvSpPr>
          <p:nvPr/>
        </p:nvSpPr>
        <p:spPr>
          <a:xfrm>
            <a:off x="5088384" y="2737245"/>
            <a:ext cx="4185617" cy="3304117"/>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smtClean="0"/>
              <a:t>Calculation:</a:t>
            </a:r>
          </a:p>
          <a:p>
            <a:pPr lvl="1"/>
            <a:r>
              <a:rPr lang="en-US" dirty="0" smtClean="0"/>
              <a:t>Rosemary</a:t>
            </a:r>
          </a:p>
          <a:p>
            <a:pPr marL="457200" lvl="1" indent="0">
              <a:buFont typeface="Wingdings 3" charset="2"/>
              <a:buNone/>
            </a:pPr>
            <a:endParaRPr lang="en-US" dirty="0" smtClean="0"/>
          </a:p>
          <a:p>
            <a:pPr marL="457200" lvl="1" indent="0">
              <a:buFont typeface="Wingdings 3" charset="2"/>
              <a:buNone/>
            </a:pPr>
            <a:endParaRPr lang="en-US" dirty="0" smtClean="0"/>
          </a:p>
          <a:p>
            <a:pPr marL="457200" lvl="1" indent="0">
              <a:buFont typeface="Wingdings 3" charset="2"/>
              <a:buNone/>
            </a:pPr>
            <a:endParaRPr lang="en-US" dirty="0" smtClean="0"/>
          </a:p>
          <a:p>
            <a:pPr marL="457200" lvl="1" indent="0">
              <a:buFont typeface="Wingdings 3" charset="2"/>
              <a:buNone/>
            </a:pPr>
            <a:endParaRPr lang="en-US" dirty="0" smtClean="0"/>
          </a:p>
          <a:p>
            <a:pPr marL="457200" lvl="1" indent="0">
              <a:buFont typeface="Wingdings 3" charset="2"/>
              <a:buNone/>
            </a:pPr>
            <a:endParaRPr lang="en-US" dirty="0" smtClean="0"/>
          </a:p>
          <a:p>
            <a:pPr marL="457200" lvl="1" indent="0">
              <a:buFont typeface="Wingdings 3" charset="2"/>
              <a:buNone/>
            </a:pPr>
            <a:endParaRPr lang="en-US" dirty="0" smtClean="0"/>
          </a:p>
          <a:p>
            <a:pPr marL="457200" lvl="1" indent="0">
              <a:buFont typeface="Wingdings 3" charset="2"/>
              <a:buNone/>
            </a:pPr>
            <a:endParaRPr lang="en-US" dirty="0" smtClean="0"/>
          </a:p>
          <a:p>
            <a:pPr lvl="1"/>
            <a:r>
              <a:rPr lang="en-US" dirty="0" smtClean="0"/>
              <a:t>Thyme</a:t>
            </a:r>
          </a:p>
          <a:p>
            <a:pPr marL="457200" lvl="1" indent="0">
              <a:buFont typeface="Wingdings 3" charset="2"/>
              <a:buNone/>
            </a:pPr>
            <a:endParaRPr lang="en-US" dirty="0" smtClean="0"/>
          </a:p>
        </p:txBody>
      </p:sp>
      <p:sp>
        <p:nvSpPr>
          <p:cNvPr id="9" name="Rectangle 8"/>
          <p:cNvSpPr/>
          <p:nvPr/>
        </p:nvSpPr>
        <p:spPr>
          <a:xfrm>
            <a:off x="5349923" y="3683359"/>
            <a:ext cx="1864904" cy="1416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1.74</a:t>
            </a:r>
          </a:p>
          <a:p>
            <a:r>
              <a:rPr lang="en-US" sz="1400" dirty="0" smtClean="0"/>
              <a:t>------ x 100 = 21.27%</a:t>
            </a:r>
          </a:p>
          <a:p>
            <a:r>
              <a:rPr lang="en-US" sz="1400" dirty="0" smtClean="0"/>
              <a:t>8.18</a:t>
            </a:r>
            <a:endParaRPr lang="en-US" sz="1400" dirty="0"/>
          </a:p>
        </p:txBody>
      </p:sp>
      <p:sp>
        <p:nvSpPr>
          <p:cNvPr id="10" name="Rectangle 9"/>
          <p:cNvSpPr/>
          <p:nvPr/>
        </p:nvSpPr>
        <p:spPr>
          <a:xfrm>
            <a:off x="7441842" y="3680964"/>
            <a:ext cx="1934170" cy="1419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 4.12</a:t>
            </a:r>
          </a:p>
          <a:p>
            <a:r>
              <a:rPr lang="en-US" sz="1400" dirty="0" smtClean="0"/>
              <a:t>------- x 100 = 27.23%</a:t>
            </a:r>
          </a:p>
          <a:p>
            <a:r>
              <a:rPr lang="en-US" sz="1400" dirty="0" smtClean="0"/>
              <a:t>15.13</a:t>
            </a:r>
            <a:endParaRPr lang="en-US" sz="1400" dirty="0"/>
          </a:p>
        </p:txBody>
      </p:sp>
    </p:spTree>
    <p:extLst>
      <p:ext uri="{BB962C8B-B14F-4D97-AF65-F5344CB8AC3E}">
        <p14:creationId xmlns:p14="http://schemas.microsoft.com/office/powerpoint/2010/main" val="489986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Procedures: Sampling </a:t>
            </a:r>
            <a:r>
              <a:rPr lang="en-US" dirty="0"/>
              <a:t>Phytochemical </a:t>
            </a:r>
            <a:r>
              <a:rPr lang="en-US" dirty="0" smtClean="0"/>
              <a:t>Testing</a:t>
            </a:r>
            <a:br>
              <a:rPr lang="en-US" dirty="0" smtClean="0"/>
            </a:br>
            <a:r>
              <a:rPr lang="en-US" dirty="0" smtClean="0"/>
              <a:t>July 12-13,15, 2013</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684984362"/>
              </p:ext>
            </p:extLst>
          </p:nvPr>
        </p:nvGraphicFramePr>
        <p:xfrm>
          <a:off x="677863" y="2160588"/>
          <a:ext cx="8596312" cy="4414520"/>
        </p:xfrm>
        <a:graphic>
          <a:graphicData uri="http://schemas.openxmlformats.org/drawingml/2006/table">
            <a:tbl>
              <a:tblPr firstRow="1" bandRow="1">
                <a:tableStyleId>{5C22544A-7EE6-4342-B048-85BDC9FD1C3A}</a:tableStyleId>
              </a:tblPr>
              <a:tblGrid>
                <a:gridCol w="2149078"/>
                <a:gridCol w="2149078"/>
                <a:gridCol w="2149078"/>
                <a:gridCol w="2149078"/>
              </a:tblGrid>
              <a:tr h="370840">
                <a:tc>
                  <a:txBody>
                    <a:bodyPr/>
                    <a:lstStyle/>
                    <a:p>
                      <a:r>
                        <a:rPr lang="en-US" dirty="0" smtClean="0"/>
                        <a:t>Phytochemical</a:t>
                      </a:r>
                      <a:r>
                        <a:rPr lang="en-US" baseline="0" dirty="0" smtClean="0"/>
                        <a:t> Testing</a:t>
                      </a:r>
                      <a:endParaRPr lang="en-US" dirty="0"/>
                    </a:p>
                  </a:txBody>
                  <a:tcPr/>
                </a:tc>
                <a:tc>
                  <a:txBody>
                    <a:bodyPr/>
                    <a:lstStyle/>
                    <a:p>
                      <a:r>
                        <a:rPr lang="en-US" dirty="0" smtClean="0"/>
                        <a:t>Thyme</a:t>
                      </a:r>
                      <a:endParaRPr lang="en-US" dirty="0"/>
                    </a:p>
                  </a:txBody>
                  <a:tcPr/>
                </a:tc>
                <a:tc>
                  <a:txBody>
                    <a:bodyPr/>
                    <a:lstStyle/>
                    <a:p>
                      <a:r>
                        <a:rPr lang="en-US" dirty="0" smtClean="0"/>
                        <a:t>Rosemary</a:t>
                      </a:r>
                      <a:endParaRPr lang="en-US" dirty="0"/>
                    </a:p>
                  </a:txBody>
                  <a:tcPr/>
                </a:tc>
                <a:tc>
                  <a:txBody>
                    <a:bodyPr/>
                    <a:lstStyle/>
                    <a:p>
                      <a:r>
                        <a:rPr lang="en-US" dirty="0" smtClean="0"/>
                        <a:t>Sage</a:t>
                      </a:r>
                      <a:endParaRPr lang="en-US" dirty="0"/>
                    </a:p>
                  </a:txBody>
                  <a:tcPr/>
                </a:tc>
              </a:tr>
              <a:tr h="370840">
                <a:tc>
                  <a:txBody>
                    <a:bodyPr/>
                    <a:lstStyle/>
                    <a:p>
                      <a:r>
                        <a:rPr lang="en-US" dirty="0" smtClean="0">
                          <a:solidFill>
                            <a:srgbClr val="FF0066"/>
                          </a:solidFill>
                        </a:rPr>
                        <a:t>Saponins</a:t>
                      </a:r>
                      <a:endParaRPr lang="en-US" dirty="0">
                        <a:solidFill>
                          <a:srgbClr val="FF0066"/>
                        </a:solidFill>
                      </a:endParaRPr>
                    </a:p>
                  </a:txBody>
                  <a:tcPr/>
                </a:tc>
                <a:tc>
                  <a:txBody>
                    <a:bodyPr/>
                    <a:lstStyle/>
                    <a:p>
                      <a:r>
                        <a:rPr lang="en-US" dirty="0" smtClean="0"/>
                        <a:t>Weakly</a:t>
                      </a:r>
                      <a:r>
                        <a:rPr lang="en-US" baseline="0" dirty="0" smtClean="0"/>
                        <a:t> Positive</a:t>
                      </a:r>
                      <a:endParaRPr lang="en-US" dirty="0"/>
                    </a:p>
                  </a:txBody>
                  <a:tcPr/>
                </a:tc>
                <a:tc>
                  <a:txBody>
                    <a:bodyPr/>
                    <a:lstStyle/>
                    <a:p>
                      <a:r>
                        <a:rPr lang="en-US" dirty="0" smtClean="0"/>
                        <a:t>Weakly Positive</a:t>
                      </a:r>
                      <a:endParaRPr lang="en-US" dirty="0"/>
                    </a:p>
                  </a:txBody>
                  <a:tcPr/>
                </a:tc>
                <a:tc>
                  <a:txBody>
                    <a:bodyPr/>
                    <a:lstStyle/>
                    <a:p>
                      <a:r>
                        <a:rPr lang="en-US" dirty="0" smtClean="0"/>
                        <a:t>Negative</a:t>
                      </a:r>
                      <a:endParaRPr lang="en-US" dirty="0"/>
                    </a:p>
                  </a:txBody>
                  <a:tcPr/>
                </a:tc>
              </a:tr>
              <a:tr h="370840">
                <a:tc>
                  <a:txBody>
                    <a:bodyPr/>
                    <a:lstStyle/>
                    <a:p>
                      <a:r>
                        <a:rPr lang="en-US" dirty="0" smtClean="0">
                          <a:solidFill>
                            <a:srgbClr val="FF0066"/>
                          </a:solidFill>
                        </a:rPr>
                        <a:t>Cardiac</a:t>
                      </a:r>
                      <a:r>
                        <a:rPr lang="en-US" baseline="0" dirty="0" smtClean="0">
                          <a:solidFill>
                            <a:srgbClr val="FF0066"/>
                          </a:solidFill>
                        </a:rPr>
                        <a:t> Glycosides</a:t>
                      </a:r>
                      <a:endParaRPr lang="en-US" dirty="0">
                        <a:solidFill>
                          <a:srgbClr val="FF0066"/>
                        </a:solidFill>
                      </a:endParaRPr>
                    </a:p>
                  </a:txBody>
                  <a:tcPr/>
                </a:tc>
                <a:tc>
                  <a:txBody>
                    <a:bodyPr/>
                    <a:lstStyle/>
                    <a:p>
                      <a:r>
                        <a:rPr lang="en-US" dirty="0" smtClean="0"/>
                        <a:t>Strongly Positive</a:t>
                      </a:r>
                      <a:endParaRPr lang="en-US" dirty="0"/>
                    </a:p>
                  </a:txBody>
                  <a:tcPr/>
                </a:tc>
                <a:tc>
                  <a:txBody>
                    <a:bodyPr/>
                    <a:lstStyle/>
                    <a:p>
                      <a:r>
                        <a:rPr lang="en-US" dirty="0" smtClean="0"/>
                        <a:t>Positive</a:t>
                      </a:r>
                      <a:endParaRPr lang="en-US" dirty="0"/>
                    </a:p>
                  </a:txBody>
                  <a:tcPr/>
                </a:tc>
                <a:tc>
                  <a:txBody>
                    <a:bodyPr/>
                    <a:lstStyle/>
                    <a:p>
                      <a:r>
                        <a:rPr lang="en-US" dirty="0" smtClean="0"/>
                        <a:t>Positive</a:t>
                      </a:r>
                      <a:endParaRPr lang="en-US" dirty="0"/>
                    </a:p>
                  </a:txBody>
                  <a:tcPr/>
                </a:tc>
              </a:tr>
              <a:tr h="370840">
                <a:tc>
                  <a:txBody>
                    <a:bodyPr/>
                    <a:lstStyle/>
                    <a:p>
                      <a:r>
                        <a:rPr lang="en-US" dirty="0" smtClean="0">
                          <a:solidFill>
                            <a:srgbClr val="FF0066"/>
                          </a:solidFill>
                        </a:rPr>
                        <a:t>Alkaloids</a:t>
                      </a:r>
                      <a:endParaRPr lang="en-US" dirty="0">
                        <a:solidFill>
                          <a:srgbClr val="FF0066"/>
                        </a:solidFill>
                      </a:endParaRPr>
                    </a:p>
                  </a:txBody>
                  <a:tcPr/>
                </a:tc>
                <a:tc>
                  <a:txBody>
                    <a:bodyPr/>
                    <a:lstStyle/>
                    <a:p>
                      <a:r>
                        <a:rPr lang="en-US" dirty="0" smtClean="0"/>
                        <a:t>Positive</a:t>
                      </a:r>
                      <a:endParaRPr lang="en-US" dirty="0"/>
                    </a:p>
                  </a:txBody>
                  <a:tcPr/>
                </a:tc>
                <a:tc>
                  <a:txBody>
                    <a:bodyPr/>
                    <a:lstStyle/>
                    <a:p>
                      <a:r>
                        <a:rPr lang="en-US" dirty="0" smtClean="0"/>
                        <a:t>Weakly Positive</a:t>
                      </a:r>
                      <a:endParaRPr lang="en-US" dirty="0"/>
                    </a:p>
                  </a:txBody>
                  <a:tcPr/>
                </a:tc>
                <a:tc>
                  <a:txBody>
                    <a:bodyPr/>
                    <a:lstStyle/>
                    <a:p>
                      <a:r>
                        <a:rPr lang="en-US" dirty="0" smtClean="0"/>
                        <a:t>Positive</a:t>
                      </a:r>
                      <a:endParaRPr lang="en-US" dirty="0"/>
                    </a:p>
                  </a:txBody>
                  <a:tcPr/>
                </a:tc>
              </a:tr>
              <a:tr h="370840">
                <a:tc>
                  <a:txBody>
                    <a:bodyPr/>
                    <a:lstStyle/>
                    <a:p>
                      <a:r>
                        <a:rPr lang="en-US" dirty="0" smtClean="0">
                          <a:solidFill>
                            <a:srgbClr val="FF0066"/>
                          </a:solidFill>
                        </a:rPr>
                        <a:t>Tannins</a:t>
                      </a:r>
                      <a:endParaRPr lang="en-US" dirty="0">
                        <a:solidFill>
                          <a:srgbClr val="FF0066"/>
                        </a:solidFill>
                      </a:endParaRPr>
                    </a:p>
                  </a:txBody>
                  <a:tcPr/>
                </a:tc>
                <a:tc>
                  <a:txBody>
                    <a:bodyPr/>
                    <a:lstStyle/>
                    <a:p>
                      <a:r>
                        <a:rPr lang="en-US" dirty="0" smtClean="0"/>
                        <a:t>Positive</a:t>
                      </a:r>
                      <a:endParaRPr lang="en-US" dirty="0"/>
                    </a:p>
                  </a:txBody>
                  <a:tcPr/>
                </a:tc>
                <a:tc>
                  <a:txBody>
                    <a:bodyPr/>
                    <a:lstStyle/>
                    <a:p>
                      <a:r>
                        <a:rPr lang="en-US" dirty="0" smtClean="0"/>
                        <a:t>Positive</a:t>
                      </a:r>
                      <a:endParaRPr lang="en-US" dirty="0"/>
                    </a:p>
                  </a:txBody>
                  <a:tcPr/>
                </a:tc>
                <a:tc>
                  <a:txBody>
                    <a:bodyPr/>
                    <a:lstStyle/>
                    <a:p>
                      <a:r>
                        <a:rPr lang="en-US" dirty="0" smtClean="0"/>
                        <a:t>Positive</a:t>
                      </a:r>
                      <a:endParaRPr lang="en-US" dirty="0"/>
                    </a:p>
                  </a:txBody>
                  <a:tcPr/>
                </a:tc>
              </a:tr>
              <a:tr h="370840">
                <a:tc>
                  <a:txBody>
                    <a:bodyPr/>
                    <a:lstStyle/>
                    <a:p>
                      <a:r>
                        <a:rPr lang="en-US" dirty="0" smtClean="0">
                          <a:solidFill>
                            <a:srgbClr val="FF0066"/>
                          </a:solidFill>
                        </a:rPr>
                        <a:t>Anthraquinones</a:t>
                      </a:r>
                      <a:endParaRPr lang="en-US" dirty="0">
                        <a:solidFill>
                          <a:srgbClr val="FF0066"/>
                        </a:solidFill>
                      </a:endParaRPr>
                    </a:p>
                  </a:txBody>
                  <a:tcPr/>
                </a:tc>
                <a:tc>
                  <a:txBody>
                    <a:bodyPr/>
                    <a:lstStyle/>
                    <a:p>
                      <a:r>
                        <a:rPr lang="en-US" dirty="0" smtClean="0"/>
                        <a:t>Negative</a:t>
                      </a:r>
                      <a:endParaRPr lang="en-US" dirty="0"/>
                    </a:p>
                  </a:txBody>
                  <a:tcPr/>
                </a:tc>
                <a:tc>
                  <a:txBody>
                    <a:bodyPr/>
                    <a:lstStyle/>
                    <a:p>
                      <a:r>
                        <a:rPr lang="en-US" dirty="0" smtClean="0"/>
                        <a:t>Negative</a:t>
                      </a:r>
                      <a:endParaRPr lang="en-US" dirty="0"/>
                    </a:p>
                  </a:txBody>
                  <a:tcPr/>
                </a:tc>
                <a:tc>
                  <a:txBody>
                    <a:bodyPr/>
                    <a:lstStyle/>
                    <a:p>
                      <a:r>
                        <a:rPr lang="en-US" dirty="0" smtClean="0"/>
                        <a:t>Negative</a:t>
                      </a:r>
                      <a:endParaRPr lang="en-US" dirty="0"/>
                    </a:p>
                  </a:txBody>
                  <a:tcPr/>
                </a:tc>
              </a:tr>
              <a:tr h="370840">
                <a:tc>
                  <a:txBody>
                    <a:bodyPr/>
                    <a:lstStyle/>
                    <a:p>
                      <a:r>
                        <a:rPr lang="en-US" dirty="0" smtClean="0">
                          <a:solidFill>
                            <a:srgbClr val="FF0066"/>
                          </a:solidFill>
                        </a:rPr>
                        <a:t>Flavonoids:</a:t>
                      </a:r>
                      <a:r>
                        <a:rPr lang="en-US" baseline="0" dirty="0" smtClean="0">
                          <a:solidFill>
                            <a:srgbClr val="FF0066"/>
                          </a:solidFill>
                        </a:rPr>
                        <a:t> </a:t>
                      </a:r>
                      <a:r>
                        <a:rPr lang="en-US" dirty="0" smtClean="0">
                          <a:solidFill>
                            <a:srgbClr val="FF0066"/>
                          </a:solidFill>
                        </a:rPr>
                        <a:t>Lead Acetate </a:t>
                      </a:r>
                      <a:endParaRPr lang="en-US" dirty="0">
                        <a:solidFill>
                          <a:srgbClr val="FF0066"/>
                        </a:solidFill>
                      </a:endParaRPr>
                    </a:p>
                  </a:txBody>
                  <a:tcPr/>
                </a:tc>
                <a:tc>
                  <a:txBody>
                    <a:bodyPr/>
                    <a:lstStyle/>
                    <a:p>
                      <a:r>
                        <a:rPr lang="en-US" dirty="0" smtClean="0"/>
                        <a:t>Negative</a:t>
                      </a:r>
                      <a:endParaRPr lang="en-US" dirty="0"/>
                    </a:p>
                  </a:txBody>
                  <a:tcPr/>
                </a:tc>
                <a:tc>
                  <a:txBody>
                    <a:bodyPr/>
                    <a:lstStyle/>
                    <a:p>
                      <a:r>
                        <a:rPr lang="en-US" dirty="0" smtClean="0"/>
                        <a:t>Negative</a:t>
                      </a:r>
                      <a:endParaRPr lang="en-US" dirty="0"/>
                    </a:p>
                  </a:txBody>
                  <a:tcPr/>
                </a:tc>
                <a:tc>
                  <a:txBody>
                    <a:bodyPr/>
                    <a:lstStyle/>
                    <a:p>
                      <a:r>
                        <a:rPr lang="en-US" dirty="0" smtClean="0"/>
                        <a:t>Negative</a:t>
                      </a:r>
                      <a:endParaRPr lang="en-US" dirty="0"/>
                    </a:p>
                  </a:txBody>
                  <a:tcPr/>
                </a:tc>
              </a:tr>
              <a:tr h="370840">
                <a:tc>
                  <a:txBody>
                    <a:bodyPr/>
                    <a:lstStyle/>
                    <a:p>
                      <a:r>
                        <a:rPr lang="en-US" dirty="0" smtClean="0">
                          <a:solidFill>
                            <a:srgbClr val="FF0066"/>
                          </a:solidFill>
                        </a:rPr>
                        <a:t>Flavonoids: Ferric Chloride</a:t>
                      </a:r>
                      <a:r>
                        <a:rPr lang="en-US" baseline="0" dirty="0" smtClean="0">
                          <a:solidFill>
                            <a:srgbClr val="FF0066"/>
                          </a:solidFill>
                        </a:rPr>
                        <a:t> </a:t>
                      </a:r>
                      <a:endParaRPr lang="en-US" dirty="0">
                        <a:solidFill>
                          <a:srgbClr val="FF0066"/>
                        </a:solidFill>
                      </a:endParaRPr>
                    </a:p>
                  </a:txBody>
                  <a:tcPr/>
                </a:tc>
                <a:tc>
                  <a:txBody>
                    <a:bodyPr/>
                    <a:lstStyle/>
                    <a:p>
                      <a:r>
                        <a:rPr lang="en-US" dirty="0" smtClean="0"/>
                        <a:t>Negative</a:t>
                      </a:r>
                      <a:endParaRPr lang="en-US" dirty="0"/>
                    </a:p>
                  </a:txBody>
                  <a:tcPr/>
                </a:tc>
                <a:tc>
                  <a:txBody>
                    <a:bodyPr/>
                    <a:lstStyle/>
                    <a:p>
                      <a:r>
                        <a:rPr lang="en-US" dirty="0" smtClean="0"/>
                        <a:t>Negative</a:t>
                      </a:r>
                      <a:endParaRPr lang="en-US" dirty="0"/>
                    </a:p>
                  </a:txBody>
                  <a:tcPr/>
                </a:tc>
                <a:tc>
                  <a:txBody>
                    <a:bodyPr/>
                    <a:lstStyle/>
                    <a:p>
                      <a:r>
                        <a:rPr lang="en-US" dirty="0" smtClean="0"/>
                        <a:t>Positive</a:t>
                      </a:r>
                      <a:endParaRPr lang="en-US" dirty="0"/>
                    </a:p>
                  </a:txBody>
                  <a:tcPr/>
                </a:tc>
              </a:tr>
              <a:tr h="370840">
                <a:tc>
                  <a:txBody>
                    <a:bodyPr/>
                    <a:lstStyle/>
                    <a:p>
                      <a:r>
                        <a:rPr lang="en-US" dirty="0" smtClean="0">
                          <a:solidFill>
                            <a:srgbClr val="FF0066"/>
                          </a:solidFill>
                        </a:rPr>
                        <a:t>Flavonoids:</a:t>
                      </a:r>
                      <a:r>
                        <a:rPr lang="en-US" baseline="0" dirty="0" smtClean="0">
                          <a:solidFill>
                            <a:srgbClr val="FF0066"/>
                          </a:solidFill>
                        </a:rPr>
                        <a:t> </a:t>
                      </a:r>
                      <a:r>
                        <a:rPr lang="en-US" dirty="0" smtClean="0">
                          <a:solidFill>
                            <a:srgbClr val="FF0066"/>
                          </a:solidFill>
                        </a:rPr>
                        <a:t>Sodium Hydroxide</a:t>
                      </a:r>
                      <a:endParaRPr lang="en-US" dirty="0">
                        <a:solidFill>
                          <a:srgbClr val="FF0066"/>
                        </a:solidFill>
                      </a:endParaRPr>
                    </a:p>
                  </a:txBody>
                  <a:tcPr/>
                </a:tc>
                <a:tc>
                  <a:txBody>
                    <a:bodyPr/>
                    <a:lstStyle/>
                    <a:p>
                      <a:r>
                        <a:rPr lang="en-US" dirty="0" smtClean="0"/>
                        <a:t>Positive</a:t>
                      </a:r>
                      <a:endParaRPr lang="en-US" dirty="0"/>
                    </a:p>
                  </a:txBody>
                  <a:tcPr/>
                </a:tc>
                <a:tc>
                  <a:txBody>
                    <a:bodyPr/>
                    <a:lstStyle/>
                    <a:p>
                      <a:r>
                        <a:rPr lang="en-US" dirty="0" smtClean="0"/>
                        <a:t>Positive</a:t>
                      </a:r>
                      <a:endParaRPr lang="en-US" dirty="0"/>
                    </a:p>
                  </a:txBody>
                  <a:tcPr/>
                </a:tc>
                <a:tc>
                  <a:txBody>
                    <a:bodyPr/>
                    <a:lstStyle/>
                    <a:p>
                      <a:r>
                        <a:rPr lang="en-US" dirty="0" smtClean="0"/>
                        <a:t>Negative</a:t>
                      </a:r>
                      <a:endParaRPr lang="en-US" dirty="0"/>
                    </a:p>
                  </a:txBody>
                  <a:tcPr/>
                </a:tc>
              </a:tr>
            </a:tbl>
          </a:graphicData>
        </a:graphic>
      </p:graphicFrame>
      <p:sp>
        <p:nvSpPr>
          <p:cNvPr id="2" name="TextBox 1"/>
          <p:cNvSpPr txBox="1"/>
          <p:nvPr/>
        </p:nvSpPr>
        <p:spPr>
          <a:xfrm>
            <a:off x="677334" y="6550223"/>
            <a:ext cx="3671454" cy="307777"/>
          </a:xfrm>
          <a:prstGeom prst="rect">
            <a:avLst/>
          </a:prstGeom>
          <a:noFill/>
        </p:spPr>
        <p:txBody>
          <a:bodyPr wrap="square" rtlCol="0">
            <a:spAutoFit/>
          </a:bodyPr>
          <a:lstStyle/>
          <a:p>
            <a:r>
              <a:rPr lang="en-US" sz="1400" dirty="0" smtClean="0"/>
              <a:t>Table 1. Phytochemical Testing</a:t>
            </a:r>
            <a:endParaRPr lang="en-US" sz="1400" dirty="0"/>
          </a:p>
        </p:txBody>
      </p:sp>
    </p:spTree>
    <p:extLst>
      <p:ext uri="{BB962C8B-B14F-4D97-AF65-F5344CB8AC3E}">
        <p14:creationId xmlns:p14="http://schemas.microsoft.com/office/powerpoint/2010/main" val="151894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Dilution: </a:t>
            </a:r>
            <a:r>
              <a:rPr lang="en-US" dirty="0" err="1" smtClean="0"/>
              <a:t>Cyto</a:t>
            </a:r>
            <a:r>
              <a:rPr lang="en-US" dirty="0" smtClean="0"/>
              <a:t>-Toxicity</a:t>
            </a:r>
            <a:endParaRPr lang="en-US" dirty="0"/>
          </a:p>
        </p:txBody>
      </p:sp>
      <p:sp>
        <p:nvSpPr>
          <p:cNvPr id="4" name="Content Placeholder 3"/>
          <p:cNvSpPr>
            <a:spLocks noGrp="1"/>
          </p:cNvSpPr>
          <p:nvPr>
            <p:ph sz="half" idx="2"/>
          </p:nvPr>
        </p:nvSpPr>
        <p:spPr/>
        <p:txBody>
          <a:bodyPr/>
          <a:lstStyle/>
          <a:p>
            <a:r>
              <a:rPr lang="en-US" dirty="0" smtClean="0"/>
              <a:t>Insert </a:t>
            </a:r>
            <a:r>
              <a:rPr lang="en-US" dirty="0"/>
              <a:t>10 shrimp in </a:t>
            </a:r>
            <a:r>
              <a:rPr lang="en-US" dirty="0" smtClean="0"/>
              <a:t>18 </a:t>
            </a:r>
            <a:r>
              <a:rPr lang="en-US" dirty="0"/>
              <a:t>vials each</a:t>
            </a:r>
          </a:p>
          <a:p>
            <a:r>
              <a:rPr lang="en-US" dirty="0" smtClean="0"/>
              <a:t>Inserts </a:t>
            </a:r>
            <a:r>
              <a:rPr lang="en-US" dirty="0"/>
              <a:t>1 </a:t>
            </a:r>
            <a:r>
              <a:rPr lang="en-US" dirty="0" smtClean="0"/>
              <a:t>ml </a:t>
            </a:r>
            <a:r>
              <a:rPr lang="en-US" dirty="0"/>
              <a:t>of each </a:t>
            </a:r>
            <a:r>
              <a:rPr lang="en-US" dirty="0" smtClean="0"/>
              <a:t>concentration</a:t>
            </a:r>
          </a:p>
          <a:p>
            <a:pPr marL="342900" lvl="1" indent="-342900"/>
            <a:r>
              <a:rPr lang="en-US" dirty="0"/>
              <a:t>3 vials each</a:t>
            </a:r>
          </a:p>
          <a:p>
            <a:pPr marL="0" indent="0">
              <a:buNone/>
            </a:pPr>
            <a:endParaRPr lang="en-US" dirty="0"/>
          </a:p>
          <a:p>
            <a:endParaRPr lang="en-US" dirty="0"/>
          </a:p>
        </p:txBody>
      </p:sp>
      <p:pic>
        <p:nvPicPr>
          <p:cNvPr id="7"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778464" y="1897109"/>
            <a:ext cx="2783646" cy="3711528"/>
          </a:xfrm>
        </p:spPr>
      </p:pic>
      <p:sp>
        <p:nvSpPr>
          <p:cNvPr id="8" name="TextBox 7"/>
          <p:cNvSpPr txBox="1"/>
          <p:nvPr/>
        </p:nvSpPr>
        <p:spPr>
          <a:xfrm>
            <a:off x="5778463" y="5764363"/>
            <a:ext cx="3007345" cy="276999"/>
          </a:xfrm>
          <a:prstGeom prst="rect">
            <a:avLst/>
          </a:prstGeom>
          <a:noFill/>
        </p:spPr>
        <p:txBody>
          <a:bodyPr wrap="square" rtlCol="0">
            <a:spAutoFit/>
          </a:bodyPr>
          <a:lstStyle/>
          <a:p>
            <a:r>
              <a:rPr lang="en-US" sz="1200" dirty="0" smtClean="0"/>
              <a:t>Figure 14. Each Concentration in 9 vials</a:t>
            </a:r>
            <a:endParaRPr lang="en-US" sz="1200" dirty="0"/>
          </a:p>
        </p:txBody>
      </p:sp>
    </p:spTree>
    <p:extLst>
      <p:ext uri="{BB962C8B-B14F-4D97-AF65-F5344CB8AC3E}">
        <p14:creationId xmlns:p14="http://schemas.microsoft.com/office/powerpoint/2010/main" val="2266659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77334" y="1791855"/>
            <a:ext cx="8596668" cy="4595090"/>
          </a:xfrm>
        </p:spPr>
        <p:txBody>
          <a:bodyPr numCol="2">
            <a:normAutofit/>
          </a:bodyPr>
          <a:lstStyle/>
          <a:p>
            <a:r>
              <a:rPr lang="en-US" dirty="0" smtClean="0"/>
              <a:t>A Concentration</a:t>
            </a:r>
          </a:p>
          <a:p>
            <a:pPr lvl="1"/>
            <a:r>
              <a:rPr lang="en-US" dirty="0" smtClean="0"/>
              <a:t>1ml Sample + 9 ml DMSO</a:t>
            </a:r>
          </a:p>
          <a:p>
            <a:pPr lvl="2"/>
            <a:r>
              <a:rPr lang="en-US" dirty="0" smtClean="0"/>
              <a:t> Rosemary = 8.7 mg/ml</a:t>
            </a:r>
          </a:p>
          <a:p>
            <a:pPr lvl="2"/>
            <a:r>
              <a:rPr lang="en-US" dirty="0" smtClean="0"/>
              <a:t>Thyme = 17.2 mg/ml</a:t>
            </a:r>
          </a:p>
          <a:p>
            <a:r>
              <a:rPr lang="en-US" dirty="0" smtClean="0"/>
              <a:t>B Concentration </a:t>
            </a:r>
          </a:p>
          <a:p>
            <a:pPr lvl="1"/>
            <a:r>
              <a:rPr lang="en-US" dirty="0" smtClean="0"/>
              <a:t>1ml A + 9ml DMSO</a:t>
            </a:r>
            <a:endParaRPr lang="en-US" dirty="0"/>
          </a:p>
          <a:p>
            <a:pPr lvl="2"/>
            <a:r>
              <a:rPr lang="en-US" dirty="0" smtClean="0"/>
              <a:t>Rosemary = 0.87 mg/ml</a:t>
            </a:r>
          </a:p>
          <a:p>
            <a:pPr lvl="2"/>
            <a:r>
              <a:rPr lang="en-US" dirty="0" smtClean="0"/>
              <a:t>Thyme = 1.72 mg/ml</a:t>
            </a:r>
          </a:p>
          <a:p>
            <a:r>
              <a:rPr lang="en-US" dirty="0" smtClean="0"/>
              <a:t>C Concentration</a:t>
            </a:r>
          </a:p>
          <a:p>
            <a:pPr lvl="1"/>
            <a:r>
              <a:rPr lang="en-US" dirty="0" smtClean="0"/>
              <a:t>1mL B + 9mL DMSO</a:t>
            </a:r>
            <a:endParaRPr lang="en-US" dirty="0"/>
          </a:p>
          <a:p>
            <a:pPr lvl="2"/>
            <a:r>
              <a:rPr lang="en-US" dirty="0" smtClean="0"/>
              <a:t>Rosemary  = 0.087 mg/ml</a:t>
            </a:r>
            <a:endParaRPr lang="en-US" dirty="0"/>
          </a:p>
          <a:p>
            <a:pPr lvl="2"/>
            <a:r>
              <a:rPr lang="en-US" dirty="0" smtClean="0"/>
              <a:t>Thyme = 0.172 mg/ml</a:t>
            </a:r>
          </a:p>
        </p:txBody>
      </p:sp>
    </p:spTree>
    <p:extLst>
      <p:ext uri="{BB962C8B-B14F-4D97-AF65-F5344CB8AC3E}">
        <p14:creationId xmlns:p14="http://schemas.microsoft.com/office/powerpoint/2010/main" val="2668692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Results</a:t>
            </a:r>
            <a:r>
              <a:rPr lang="en-US" dirty="0"/>
              <a:t/>
            </a:r>
            <a:br>
              <a:rPr lang="en-US" dirty="0"/>
            </a:br>
            <a:r>
              <a:rPr lang="en-US" dirty="0" smtClean="0"/>
              <a:t>1</a:t>
            </a:r>
            <a:r>
              <a:rPr lang="en-US" baseline="30000" dirty="0" smtClean="0"/>
              <a:t>st</a:t>
            </a:r>
            <a:r>
              <a:rPr lang="en-US" dirty="0" smtClean="0"/>
              <a:t> Trial</a:t>
            </a:r>
            <a:endParaRPr lang="en-US" dirty="0"/>
          </a:p>
        </p:txBody>
      </p:sp>
      <p:sp>
        <p:nvSpPr>
          <p:cNvPr id="4" name="Content Placeholder 3"/>
          <p:cNvSpPr>
            <a:spLocks noGrp="1"/>
          </p:cNvSpPr>
          <p:nvPr>
            <p:ph sz="half" idx="2"/>
          </p:nvPr>
        </p:nvSpPr>
        <p:spPr/>
        <p:txBody>
          <a:bodyPr/>
          <a:lstStyle/>
          <a:p>
            <a:pPr indent="-285750"/>
            <a:r>
              <a:rPr lang="en-US" dirty="0" smtClean="0"/>
              <a:t>Shrimp died </a:t>
            </a:r>
            <a:endParaRPr lang="en-US" dirty="0"/>
          </a:p>
          <a:p>
            <a:r>
              <a:rPr lang="en-US" dirty="0" smtClean="0"/>
              <a:t>Insert </a:t>
            </a:r>
            <a:r>
              <a:rPr lang="en-US" dirty="0"/>
              <a:t>1 </a:t>
            </a:r>
            <a:r>
              <a:rPr lang="en-US" dirty="0" smtClean="0"/>
              <a:t>ml </a:t>
            </a:r>
            <a:r>
              <a:rPr lang="en-US" dirty="0"/>
              <a:t>in 2 vials of each concentration</a:t>
            </a:r>
          </a:p>
          <a:p>
            <a:r>
              <a:rPr lang="en-US" dirty="0" smtClean="0"/>
              <a:t>Insert </a:t>
            </a:r>
            <a:r>
              <a:rPr lang="en-US" dirty="0"/>
              <a:t>.5 </a:t>
            </a:r>
            <a:r>
              <a:rPr lang="en-US" dirty="0" smtClean="0"/>
              <a:t>ml </a:t>
            </a:r>
            <a:r>
              <a:rPr lang="en-US" dirty="0"/>
              <a:t>in 1 vial of each concentration</a:t>
            </a:r>
          </a:p>
          <a:p>
            <a:pPr marL="0" indent="0">
              <a:buNone/>
            </a:pPr>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752306" y="3298825"/>
            <a:ext cx="2857500" cy="2181225"/>
          </a:xfrm>
          <a:prstGeom prst="ellipse">
            <a:avLst/>
          </a:prstGeom>
          <a:ln>
            <a:noFill/>
          </a:ln>
          <a:effectLst>
            <a:softEdge rad="112500"/>
          </a:effectLst>
        </p:spPr>
      </p:pic>
      <p:sp>
        <p:nvSpPr>
          <p:cNvPr id="6" name="TextBox 5"/>
          <p:cNvSpPr txBox="1"/>
          <p:nvPr/>
        </p:nvSpPr>
        <p:spPr>
          <a:xfrm>
            <a:off x="5752306" y="5480050"/>
            <a:ext cx="2291227" cy="461665"/>
          </a:xfrm>
          <a:prstGeom prst="rect">
            <a:avLst/>
          </a:prstGeom>
          <a:noFill/>
        </p:spPr>
        <p:txBody>
          <a:bodyPr wrap="square" rtlCol="0">
            <a:spAutoFit/>
          </a:bodyPr>
          <a:lstStyle/>
          <a:p>
            <a:r>
              <a:rPr lang="en-US" sz="1200" dirty="0" smtClean="0"/>
              <a:t>Figure 15. Mature Brine Shrimp</a:t>
            </a:r>
            <a:endParaRPr lang="en-US" sz="1200" dirty="0"/>
          </a:p>
        </p:txBody>
      </p:sp>
    </p:spTree>
    <p:extLst>
      <p:ext uri="{BB962C8B-B14F-4D97-AF65-F5344CB8AC3E}">
        <p14:creationId xmlns:p14="http://schemas.microsoft.com/office/powerpoint/2010/main" val="23337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2</a:t>
            </a:r>
            <a:r>
              <a:rPr lang="en-US" baseline="30000" dirty="0" smtClean="0"/>
              <a:t>nd</a:t>
            </a:r>
            <a:r>
              <a:rPr lang="en-US" dirty="0" smtClean="0"/>
              <a:t> Trial</a:t>
            </a:r>
            <a:endParaRPr lang="en-US" dirty="0"/>
          </a:p>
        </p:txBody>
      </p:sp>
      <p:sp>
        <p:nvSpPr>
          <p:cNvPr id="4" name="Content Placeholder 3"/>
          <p:cNvSpPr>
            <a:spLocks noGrp="1"/>
          </p:cNvSpPr>
          <p:nvPr>
            <p:ph sz="half" idx="1"/>
          </p:nvPr>
        </p:nvSpPr>
        <p:spPr/>
        <p:txBody>
          <a:bodyPr>
            <a:normAutofit/>
          </a:bodyPr>
          <a:lstStyle/>
          <a:p>
            <a:r>
              <a:rPr lang="en-US" sz="1600" dirty="0"/>
              <a:t>Mortality Rate </a:t>
            </a:r>
            <a:r>
              <a:rPr lang="en-US" sz="1600" dirty="0" smtClean="0"/>
              <a:t>– Ratio of deaths in population </a:t>
            </a:r>
            <a:endParaRPr lang="en-US" sz="1600" dirty="0"/>
          </a:p>
          <a:p>
            <a:r>
              <a:rPr lang="en-US" sz="1600" dirty="0" smtClean="0"/>
              <a:t>Control</a:t>
            </a:r>
          </a:p>
          <a:p>
            <a:pPr lvl="1"/>
            <a:r>
              <a:rPr lang="en-US" sz="1400" dirty="0" smtClean="0"/>
              <a:t>40% mortality rate </a:t>
            </a:r>
          </a:p>
          <a:p>
            <a:r>
              <a:rPr lang="en-US" sz="1600" dirty="0" smtClean="0"/>
              <a:t>Concentration for both Thyme and Rosemary</a:t>
            </a:r>
          </a:p>
          <a:p>
            <a:pPr lvl="1"/>
            <a:r>
              <a:rPr lang="en-US" sz="1400" dirty="0" smtClean="0"/>
              <a:t>100% mortality rate</a:t>
            </a:r>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612085085"/>
              </p:ext>
            </p:extLst>
          </p:nvPr>
        </p:nvGraphicFramePr>
        <p:xfrm>
          <a:off x="5089525" y="2160588"/>
          <a:ext cx="4184650"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4294967295"/>
          </p:nvPr>
        </p:nvSpPr>
        <p:spPr>
          <a:xfrm>
            <a:off x="5523136" y="6041361"/>
            <a:ext cx="4170362" cy="413487"/>
          </a:xfrm>
        </p:spPr>
        <p:txBody>
          <a:bodyPr>
            <a:normAutofit/>
          </a:bodyPr>
          <a:lstStyle/>
          <a:p>
            <a:r>
              <a:rPr lang="en-US" sz="1200" dirty="0" smtClean="0"/>
              <a:t>Graph 1 Shrimps’ Mortality Rate</a:t>
            </a:r>
            <a:endParaRPr lang="en-US" sz="1200" dirty="0"/>
          </a:p>
        </p:txBody>
      </p:sp>
    </p:spTree>
    <p:extLst>
      <p:ext uri="{BB962C8B-B14F-4D97-AF65-F5344CB8AC3E}">
        <p14:creationId xmlns:p14="http://schemas.microsoft.com/office/powerpoint/2010/main" val="2457916021"/>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894" y="609600"/>
            <a:ext cx="8596668" cy="1000259"/>
          </a:xfrm>
        </p:spPr>
        <p:txBody>
          <a:bodyPr/>
          <a:lstStyle/>
          <a:p>
            <a:pPr algn="ctr"/>
            <a:r>
              <a:rPr lang="en-US" dirty="0" smtClean="0"/>
              <a:t>Abstract </a:t>
            </a:r>
            <a:endParaRPr lang="en-US" dirty="0"/>
          </a:p>
        </p:txBody>
      </p:sp>
      <p:sp>
        <p:nvSpPr>
          <p:cNvPr id="7" name="TextBox 6"/>
          <p:cNvSpPr txBox="1"/>
          <p:nvPr/>
        </p:nvSpPr>
        <p:spPr>
          <a:xfrm>
            <a:off x="393555" y="2125014"/>
            <a:ext cx="10604558" cy="3170099"/>
          </a:xfrm>
          <a:prstGeom prst="rect">
            <a:avLst/>
          </a:prstGeom>
          <a:noFill/>
        </p:spPr>
        <p:txBody>
          <a:bodyPr wrap="square" rtlCol="0">
            <a:spAutoFit/>
          </a:bodyPr>
          <a:lstStyle/>
          <a:p>
            <a:r>
              <a:rPr lang="en-US" sz="2000" dirty="0" smtClean="0"/>
              <a:t>Throughout the centuries, people of different nations have used and harbored herbs for medicinal purposes. These various plants help to heal sickness, fight infection, prevent menopausal symptoms, help teeth, gums and oral cavities, mouth ulcers, and boosts memory. Some herbs also have side effects and therefore, one have to be cautious while using these herbs. For example, sage oil should never be consumed without being first diluted in water, the use of sage is also not good for pregnant women and nursing mothers. Among the most commonly used herbs are rosemary and thyme. The purpose of this study is to test the behavior patterns of Brine Shrimp based with the extracts of Thyme and Rosemary. </a:t>
            </a:r>
            <a:r>
              <a:rPr lang="en-US" sz="2000" dirty="0"/>
              <a:t>Rosemary will effect the brine shrimp’s </a:t>
            </a:r>
            <a:r>
              <a:rPr lang="en-US" sz="2000" dirty="0" smtClean="0"/>
              <a:t>behavior, specifically </a:t>
            </a:r>
            <a:r>
              <a:rPr lang="en-US" sz="2000" dirty="0"/>
              <a:t>movement more than </a:t>
            </a:r>
            <a:r>
              <a:rPr lang="en-US" sz="2000" dirty="0" smtClean="0"/>
              <a:t>thyme; however, based on this study the hypotheses was incorrect. </a:t>
            </a:r>
            <a:endParaRPr lang="en-US" sz="2000" dirty="0"/>
          </a:p>
        </p:txBody>
      </p:sp>
    </p:spTree>
    <p:extLst>
      <p:ext uri="{BB962C8B-B14F-4D97-AF65-F5344CB8AC3E}">
        <p14:creationId xmlns:p14="http://schemas.microsoft.com/office/powerpoint/2010/main" val="1013800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t>Discussion</a:t>
            </a:r>
            <a:r>
              <a:rPr lang="en-US" sz="5400" dirty="0" smtClean="0"/>
              <a:t>: </a:t>
            </a:r>
            <a:br>
              <a:rPr lang="en-US" sz="5400" dirty="0" smtClean="0"/>
            </a:br>
            <a:r>
              <a:rPr lang="en-US" smtClean="0"/>
              <a:t>Future Work </a:t>
            </a:r>
            <a:endParaRPr lang="en-US" dirty="0"/>
          </a:p>
        </p:txBody>
      </p:sp>
      <p:sp>
        <p:nvSpPr>
          <p:cNvPr id="3" name="Text Placeholder 2"/>
          <p:cNvSpPr>
            <a:spLocks noGrp="1"/>
          </p:cNvSpPr>
          <p:nvPr>
            <p:ph type="body" idx="1"/>
          </p:nvPr>
        </p:nvSpPr>
        <p:spPr>
          <a:xfrm>
            <a:off x="675746" y="2645812"/>
            <a:ext cx="4185623" cy="576262"/>
          </a:xfrm>
        </p:spPr>
        <p:txBody>
          <a:bodyPr/>
          <a:lstStyle/>
          <a:p>
            <a:r>
              <a:rPr lang="en-US" dirty="0" smtClean="0"/>
              <a:t>Sage</a:t>
            </a:r>
            <a:endParaRPr lang="en-US" dirty="0"/>
          </a:p>
        </p:txBody>
      </p:sp>
      <p:sp>
        <p:nvSpPr>
          <p:cNvPr id="4" name="Content Placeholder 3"/>
          <p:cNvSpPr>
            <a:spLocks noGrp="1"/>
          </p:cNvSpPr>
          <p:nvPr>
            <p:ph sz="half" idx="2"/>
          </p:nvPr>
        </p:nvSpPr>
        <p:spPr>
          <a:xfrm>
            <a:off x="675746" y="3222074"/>
            <a:ext cx="4185623" cy="3304117"/>
          </a:xfrm>
        </p:spPr>
        <p:txBody>
          <a:bodyPr/>
          <a:lstStyle/>
          <a:p>
            <a:r>
              <a:rPr lang="en-US" dirty="0" smtClean="0"/>
              <a:t>After phytochemical testing, there was no more extract left to test.</a:t>
            </a:r>
          </a:p>
          <a:p>
            <a:r>
              <a:rPr lang="en-US" dirty="0"/>
              <a:t>F</a:t>
            </a:r>
            <a:r>
              <a:rPr lang="en-US" dirty="0" smtClean="0"/>
              <a:t>urther testing on the  effects of sage on Mature Brine Shrimp. </a:t>
            </a:r>
          </a:p>
          <a:p>
            <a:endParaRPr lang="en-US" dirty="0"/>
          </a:p>
        </p:txBody>
      </p:sp>
      <p:sp>
        <p:nvSpPr>
          <p:cNvPr id="5" name="Text Placeholder 4"/>
          <p:cNvSpPr>
            <a:spLocks noGrp="1"/>
          </p:cNvSpPr>
          <p:nvPr>
            <p:ph type="body" sz="quarter" idx="3"/>
          </p:nvPr>
        </p:nvSpPr>
        <p:spPr>
          <a:xfrm>
            <a:off x="5088384" y="2645812"/>
            <a:ext cx="4185618" cy="576262"/>
          </a:xfrm>
        </p:spPr>
        <p:txBody>
          <a:bodyPr/>
          <a:lstStyle/>
          <a:p>
            <a:r>
              <a:rPr lang="en-US" dirty="0" smtClean="0"/>
              <a:t>Thyme &amp; Rosemary</a:t>
            </a:r>
            <a:endParaRPr lang="en-US" dirty="0"/>
          </a:p>
        </p:txBody>
      </p:sp>
      <p:sp>
        <p:nvSpPr>
          <p:cNvPr id="6" name="Content Placeholder 5"/>
          <p:cNvSpPr>
            <a:spLocks noGrp="1"/>
          </p:cNvSpPr>
          <p:nvPr>
            <p:ph sz="quarter" idx="4"/>
          </p:nvPr>
        </p:nvSpPr>
        <p:spPr>
          <a:xfrm>
            <a:off x="5088385" y="3222074"/>
            <a:ext cx="4185617" cy="3304117"/>
          </a:xfrm>
        </p:spPr>
        <p:txBody>
          <a:bodyPr/>
          <a:lstStyle/>
          <a:p>
            <a:r>
              <a:rPr lang="en-US" dirty="0" smtClean="0"/>
              <a:t>Test rosemary &amp; thyme again.</a:t>
            </a:r>
          </a:p>
          <a:p>
            <a:r>
              <a:rPr lang="en-US" dirty="0" smtClean="0"/>
              <a:t>Further testing of other traditional herbs. </a:t>
            </a:r>
            <a:endParaRPr lang="en-US" dirty="0"/>
          </a:p>
        </p:txBody>
      </p:sp>
      <p:sp>
        <p:nvSpPr>
          <p:cNvPr id="7" name="TextBox 6"/>
          <p:cNvSpPr txBox="1"/>
          <p:nvPr/>
        </p:nvSpPr>
        <p:spPr>
          <a:xfrm>
            <a:off x="675746" y="2103440"/>
            <a:ext cx="7644006" cy="369332"/>
          </a:xfrm>
          <a:prstGeom prst="rect">
            <a:avLst/>
          </a:prstGeom>
          <a:noFill/>
        </p:spPr>
        <p:txBody>
          <a:bodyPr wrap="square" rtlCol="0">
            <a:spAutoFit/>
          </a:bodyPr>
          <a:lstStyle/>
          <a:p>
            <a:r>
              <a:rPr lang="en-US" dirty="0" smtClean="0"/>
              <a:t>Our Hypothesis</a:t>
            </a:r>
            <a:endParaRPr lang="en-US" dirty="0"/>
          </a:p>
        </p:txBody>
      </p:sp>
    </p:spTree>
    <p:extLst>
      <p:ext uri="{BB962C8B-B14F-4D97-AF65-F5344CB8AC3E}">
        <p14:creationId xmlns:p14="http://schemas.microsoft.com/office/powerpoint/2010/main" val="2372071342"/>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Rectangle 3"/>
          <p:cNvSpPr/>
          <p:nvPr/>
        </p:nvSpPr>
        <p:spPr>
          <a:xfrm>
            <a:off x="581799" y="1930400"/>
            <a:ext cx="6119251" cy="4932148"/>
          </a:xfrm>
          <a:prstGeom prst="rect">
            <a:avLst/>
          </a:prstGeom>
        </p:spPr>
        <p:txBody>
          <a:bodyPr wrap="square">
            <a:spAutoFit/>
          </a:bodyPr>
          <a:lstStyle/>
          <a:p>
            <a:r>
              <a:rPr lang="en-US" dirty="0"/>
              <a:t>Ageless. (2012, January 8). Retrieved July 20, 2013, from Rosemary: </a:t>
            </a:r>
            <a:r>
              <a:rPr lang="en-US" dirty="0" err="1"/>
              <a:t>Rosemarinus</a:t>
            </a:r>
            <a:r>
              <a:rPr lang="en-US" dirty="0"/>
              <a:t> </a:t>
            </a:r>
            <a:r>
              <a:rPr lang="en-US" dirty="0" err="1"/>
              <a:t>officinalis</a:t>
            </a:r>
            <a:r>
              <a:rPr lang="en-US" dirty="0"/>
              <a:t>: </a:t>
            </a:r>
            <a:r>
              <a:rPr lang="en-US" dirty="0">
                <a:hlinkClick r:id="rId2"/>
              </a:rPr>
              <a:t>http://</a:t>
            </a:r>
            <a:r>
              <a:rPr lang="en-US" dirty="0" smtClean="0">
                <a:hlinkClick r:id="rId2"/>
              </a:rPr>
              <a:t>www.ageless.co.za/herb-rosemary.htm</a:t>
            </a:r>
            <a:endParaRPr lang="en-US" dirty="0" smtClean="0"/>
          </a:p>
          <a:p>
            <a:endParaRPr lang="en-US" dirty="0"/>
          </a:p>
          <a:p>
            <a:r>
              <a:rPr lang="en-US" dirty="0"/>
              <a:t>Farmers, I. M. (</a:t>
            </a:r>
            <a:r>
              <a:rPr lang="en-US" dirty="0" err="1"/>
              <a:t>n.d.</a:t>
            </a:r>
            <a:r>
              <a:rPr lang="en-US" dirty="0"/>
              <a:t>). Retrieved July 20, 2013, from Herb Info: Rosemary: </a:t>
            </a:r>
            <a:r>
              <a:rPr lang="en-US" dirty="0">
                <a:hlinkClick r:id="rId3"/>
              </a:rPr>
              <a:t>http://www.herbinfosite.com/?</a:t>
            </a:r>
            <a:r>
              <a:rPr lang="en-US" dirty="0" smtClean="0">
                <a:hlinkClick r:id="rId3"/>
              </a:rPr>
              <a:t>page_id=20</a:t>
            </a:r>
            <a:endParaRPr lang="en-US" dirty="0" smtClean="0"/>
          </a:p>
          <a:p>
            <a:endParaRPr lang="en-US" dirty="0"/>
          </a:p>
          <a:p>
            <a:r>
              <a:rPr lang="en-US" dirty="0"/>
              <a:t>Gardening, O. (</a:t>
            </a:r>
            <a:r>
              <a:rPr lang="en-US" dirty="0" err="1"/>
              <a:t>n.d.</a:t>
            </a:r>
            <a:r>
              <a:rPr lang="en-US" dirty="0"/>
              <a:t>). Retrieved July 20, 2013, from Thyme: A Growing Guide: </a:t>
            </a:r>
            <a:r>
              <a:rPr lang="en-US" dirty="0">
                <a:hlinkClick r:id="rId4"/>
              </a:rPr>
              <a:t>http://</a:t>
            </a:r>
            <a:r>
              <a:rPr lang="en-US" dirty="0" smtClean="0">
                <a:hlinkClick r:id="rId4"/>
              </a:rPr>
              <a:t>www.organicgardening.com/learn-and-grow/thyme-a-growing-guide</a:t>
            </a:r>
            <a:endParaRPr lang="en-US" dirty="0" smtClean="0"/>
          </a:p>
          <a:p>
            <a:endParaRPr lang="en-US" dirty="0"/>
          </a:p>
          <a:p>
            <a:r>
              <a:rPr lang="en-US" dirty="0"/>
              <a:t>gr, M. (</a:t>
            </a:r>
            <a:r>
              <a:rPr lang="en-US" dirty="0" err="1"/>
              <a:t>n.d.</a:t>
            </a:r>
            <a:r>
              <a:rPr lang="en-US" dirty="0"/>
              <a:t>). A Modern Herb. Retrieved July 20, 2013, from Thyme, Garden: http://botanical.com/botanical/mgmh/t/thygar16.html</a:t>
            </a:r>
          </a:p>
          <a:p>
            <a:endParaRPr lang="en-US" dirty="0"/>
          </a:p>
        </p:txBody>
      </p:sp>
    </p:spTree>
    <p:extLst>
      <p:ext uri="{BB962C8B-B14F-4D97-AF65-F5344CB8AC3E}">
        <p14:creationId xmlns:p14="http://schemas.microsoft.com/office/powerpoint/2010/main" val="1339705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Acknowledgements</a:t>
            </a:r>
            <a:endParaRPr lang="en-US" sz="5400" dirty="0"/>
          </a:p>
        </p:txBody>
      </p:sp>
      <p:sp>
        <p:nvSpPr>
          <p:cNvPr id="3" name="Text Placeholder 2"/>
          <p:cNvSpPr>
            <a:spLocks noGrp="1"/>
          </p:cNvSpPr>
          <p:nvPr>
            <p:ph type="body" idx="1"/>
          </p:nvPr>
        </p:nvSpPr>
        <p:spPr/>
        <p:txBody>
          <a:bodyPr/>
          <a:lstStyle/>
          <a:p>
            <a:r>
              <a:rPr lang="en-US" dirty="0" smtClean="0"/>
              <a:t>Thank You For Helping Our Experiment</a:t>
            </a:r>
            <a:endParaRPr lang="en-US" dirty="0"/>
          </a:p>
        </p:txBody>
      </p:sp>
      <p:sp>
        <p:nvSpPr>
          <p:cNvPr id="4" name="Content Placeholder 3"/>
          <p:cNvSpPr>
            <a:spLocks noGrp="1"/>
          </p:cNvSpPr>
          <p:nvPr>
            <p:ph sz="half" idx="2"/>
          </p:nvPr>
        </p:nvSpPr>
        <p:spPr/>
        <p:txBody>
          <a:bodyPr/>
          <a:lstStyle/>
          <a:p>
            <a:r>
              <a:rPr lang="en-US" dirty="0" smtClean="0"/>
              <a:t>Our Lord &amp; Jesus Christ</a:t>
            </a:r>
          </a:p>
          <a:p>
            <a:r>
              <a:rPr lang="en-US" dirty="0" smtClean="0"/>
              <a:t>Dr. Khan Provost</a:t>
            </a:r>
          </a:p>
          <a:p>
            <a:r>
              <a:rPr lang="en-US" dirty="0" smtClean="0"/>
              <a:t>VESTEM, Mr. Townsel</a:t>
            </a:r>
          </a:p>
          <a:p>
            <a:r>
              <a:rPr lang="en-US" dirty="0" smtClean="0"/>
              <a:t>Dean Harry Bass</a:t>
            </a:r>
          </a:p>
          <a:p>
            <a:r>
              <a:rPr lang="en-US" dirty="0" smtClean="0"/>
              <a:t>Mrs. Shante Outlaw</a:t>
            </a:r>
          </a:p>
          <a:p>
            <a:r>
              <a:rPr lang="en-US" dirty="0" smtClean="0"/>
              <a:t>Ms. </a:t>
            </a:r>
            <a:r>
              <a:rPr lang="en-US" dirty="0" err="1" smtClean="0"/>
              <a:t>Jamela</a:t>
            </a:r>
            <a:r>
              <a:rPr lang="en-US" smtClean="0"/>
              <a:t> </a:t>
            </a:r>
            <a:r>
              <a:rPr lang="en-US" smtClean="0"/>
              <a:t>Pittman</a:t>
            </a:r>
            <a:endParaRPr lang="en-US" dirty="0" smtClean="0"/>
          </a:p>
          <a:p>
            <a:r>
              <a:rPr lang="en-US" dirty="0" smtClean="0"/>
              <a:t>Ms. </a:t>
            </a:r>
            <a:r>
              <a:rPr lang="en-US" dirty="0" err="1" smtClean="0"/>
              <a:t>Quisha</a:t>
            </a:r>
            <a:r>
              <a:rPr lang="en-US" dirty="0" smtClean="0"/>
              <a:t> Vaughn </a:t>
            </a:r>
          </a:p>
          <a:p>
            <a:r>
              <a:rPr lang="en-US" dirty="0" smtClean="0"/>
              <a:t>Mr. Clarence </a:t>
            </a:r>
            <a:r>
              <a:rPr lang="en-US" dirty="0" err="1" smtClean="0"/>
              <a:t>Highsmith</a:t>
            </a:r>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964318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algn="ctr"/>
            <a:r>
              <a:rPr lang="en-US" sz="11500" dirty="0" smtClean="0"/>
              <a:t>Questions??</a:t>
            </a:r>
            <a:endParaRPr lang="en-US" sz="11500" dirty="0"/>
          </a:p>
        </p:txBody>
      </p:sp>
    </p:spTree>
    <p:extLst>
      <p:ext uri="{BB962C8B-B14F-4D97-AF65-F5344CB8AC3E}">
        <p14:creationId xmlns:p14="http://schemas.microsoft.com/office/powerpoint/2010/main" val="2584798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369" y="537097"/>
            <a:ext cx="7766936" cy="1201551"/>
          </a:xfrm>
        </p:spPr>
        <p:txBody>
          <a:bodyPr/>
          <a:lstStyle/>
          <a:p>
            <a:pPr algn="l"/>
            <a:r>
              <a:rPr lang="en-US" dirty="0" smtClean="0"/>
              <a:t>Purpose of Study</a:t>
            </a:r>
            <a:endParaRPr lang="en-US" dirty="0"/>
          </a:p>
        </p:txBody>
      </p:sp>
      <p:sp>
        <p:nvSpPr>
          <p:cNvPr id="3" name="Subtitle 2"/>
          <p:cNvSpPr>
            <a:spLocks noGrp="1"/>
          </p:cNvSpPr>
          <p:nvPr>
            <p:ph type="subTitle" idx="1"/>
          </p:nvPr>
        </p:nvSpPr>
        <p:spPr>
          <a:xfrm>
            <a:off x="1146220" y="2125015"/>
            <a:ext cx="8127783" cy="3022718"/>
          </a:xfrm>
        </p:spPr>
        <p:txBody>
          <a:bodyPr/>
          <a:lstStyle/>
          <a:p>
            <a:pPr marL="285750" indent="-285750" algn="l">
              <a:buFont typeface="Wingdings" panose="05000000000000000000" pitchFamily="2" charset="2"/>
              <a:buChar char="Ø"/>
            </a:pPr>
            <a:r>
              <a:rPr lang="en-US" dirty="0" smtClean="0"/>
              <a:t>Analyze the herb </a:t>
            </a:r>
            <a:r>
              <a:rPr lang="en-US" dirty="0"/>
              <a:t>affects </a:t>
            </a:r>
            <a:r>
              <a:rPr lang="en-US" dirty="0" smtClean="0"/>
              <a:t>of </a:t>
            </a:r>
            <a:r>
              <a:rPr lang="en-US" dirty="0"/>
              <a:t>brine shrimp </a:t>
            </a:r>
            <a:r>
              <a:rPr lang="en-US" dirty="0" smtClean="0"/>
              <a:t>behavior</a:t>
            </a:r>
          </a:p>
          <a:p>
            <a:pPr marL="285750" indent="-285750" algn="l">
              <a:buFont typeface="Wingdings" panose="05000000000000000000" pitchFamily="2" charset="2"/>
              <a:buChar char="Ø"/>
            </a:pPr>
            <a:r>
              <a:rPr lang="en-US" dirty="0" smtClean="0"/>
              <a:t>Test phytochemicals in thyme, rosemary &amp; sage using its extract</a:t>
            </a:r>
          </a:p>
          <a:p>
            <a:pPr marL="285750" indent="-285750" algn="l">
              <a:buFont typeface="Wingdings" panose="05000000000000000000" pitchFamily="2" charset="2"/>
              <a:buChar char="Ø"/>
            </a:pPr>
            <a:r>
              <a:rPr lang="en-US" dirty="0" smtClean="0"/>
              <a:t>Hypothesis:</a:t>
            </a:r>
          </a:p>
          <a:p>
            <a:pPr marL="742950" lvl="1" indent="-285750" algn="l">
              <a:buFont typeface="Wingdings" panose="05000000000000000000" pitchFamily="2" charset="2"/>
              <a:buChar char="Ø"/>
            </a:pPr>
            <a:r>
              <a:rPr lang="en-US" dirty="0" smtClean="0"/>
              <a:t> </a:t>
            </a:r>
            <a:r>
              <a:rPr lang="en-US" dirty="0"/>
              <a:t>R</a:t>
            </a:r>
            <a:r>
              <a:rPr lang="en-US" dirty="0" smtClean="0"/>
              <a:t>osemary will affect </a:t>
            </a:r>
            <a:r>
              <a:rPr lang="en-US" dirty="0"/>
              <a:t>the brine shrimp’s </a:t>
            </a:r>
            <a:r>
              <a:rPr lang="en-US" dirty="0" smtClean="0"/>
              <a:t>behavior, specifically movement more than thyme due to anti-oxidants.</a:t>
            </a:r>
          </a:p>
          <a:p>
            <a:pPr marL="285750" indent="-285750" algn="l">
              <a:buFont typeface="Arial" panose="020B0604020202020204" pitchFamily="34" charset="0"/>
              <a:buChar char="•"/>
            </a:pPr>
            <a:endParaRPr lang="en-US" dirty="0" smtClean="0"/>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2108201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Introduction:</a:t>
            </a:r>
            <a:r>
              <a:rPr lang="en-US" dirty="0" smtClean="0"/>
              <a:t/>
            </a:r>
            <a:br>
              <a:rPr lang="en-US" dirty="0" smtClean="0"/>
            </a:br>
            <a:r>
              <a:rPr lang="en-US" dirty="0" smtClean="0"/>
              <a:t>About Brine Shrimp</a:t>
            </a:r>
            <a:endParaRPr lang="en-US" dirty="0"/>
          </a:p>
        </p:txBody>
      </p:sp>
      <p:sp>
        <p:nvSpPr>
          <p:cNvPr id="4" name="Content Placeholder 3"/>
          <p:cNvSpPr>
            <a:spLocks noGrp="1"/>
          </p:cNvSpPr>
          <p:nvPr>
            <p:ph sz="half" idx="1"/>
          </p:nvPr>
        </p:nvSpPr>
        <p:spPr/>
        <p:txBody>
          <a:bodyPr/>
          <a:lstStyle/>
          <a:p>
            <a:r>
              <a:rPr lang="en-US" dirty="0" smtClean="0"/>
              <a:t>Originates in the Great Salt Lake</a:t>
            </a:r>
          </a:p>
          <a:p>
            <a:r>
              <a:rPr lang="en-US" dirty="0" smtClean="0"/>
              <a:t>Go through 14-17 stages of growth</a:t>
            </a:r>
          </a:p>
          <a:p>
            <a:r>
              <a:rPr lang="en-US" dirty="0" smtClean="0"/>
              <a:t>Between each stage they molt.</a:t>
            </a:r>
          </a:p>
          <a:p>
            <a:r>
              <a:rPr lang="en-US" dirty="0" smtClean="0"/>
              <a:t>Usually take 3-6 weeks </a:t>
            </a:r>
            <a:endParaRPr lang="en-US" dirty="0"/>
          </a:p>
        </p:txBody>
      </p:sp>
      <p:sp>
        <p:nvSpPr>
          <p:cNvPr id="3" name="Content Placeholder 2"/>
          <p:cNvSpPr>
            <a:spLocks noGrp="1"/>
          </p:cNvSpPr>
          <p:nvPr>
            <p:ph sz="half" idx="2"/>
          </p:nvPr>
        </p:nvSpPr>
        <p:spPr/>
        <p:txBody>
          <a:bodyPr/>
          <a:lstStyle/>
          <a:p>
            <a:r>
              <a:rPr lang="en-US" dirty="0" smtClean="0"/>
              <a:t>Family: </a:t>
            </a:r>
            <a:r>
              <a:rPr lang="en-US" i="1" dirty="0" err="1" smtClean="0"/>
              <a:t>Artemiidae</a:t>
            </a:r>
            <a:endParaRPr lang="en-US" i="1" dirty="0" smtClean="0"/>
          </a:p>
          <a:p>
            <a:r>
              <a:rPr lang="en-US" dirty="0" smtClean="0"/>
              <a:t>Genus: </a:t>
            </a:r>
            <a:r>
              <a:rPr lang="en-US" i="1" dirty="0" err="1" smtClean="0"/>
              <a:t>Artemia</a:t>
            </a:r>
            <a:endParaRPr lang="en-US" i="1" dirty="0" smtClean="0"/>
          </a:p>
          <a:p>
            <a:r>
              <a:rPr lang="en-US" dirty="0" smtClean="0"/>
              <a:t>Can </a:t>
            </a:r>
            <a:r>
              <a:rPr lang="en-US" dirty="0"/>
              <a:t>become adults in 8 days if:</a:t>
            </a:r>
          </a:p>
          <a:p>
            <a:pPr lvl="1"/>
            <a:r>
              <a:rPr lang="en-US" dirty="0"/>
              <a:t>Food is plentiful</a:t>
            </a:r>
          </a:p>
          <a:p>
            <a:pPr lvl="1"/>
            <a:r>
              <a:rPr lang="en-US" dirty="0"/>
              <a:t>Water is warm</a:t>
            </a:r>
          </a:p>
          <a:p>
            <a:endParaRPr lang="en-US" dirty="0"/>
          </a:p>
        </p:txBody>
      </p:sp>
    </p:spTree>
    <p:extLst>
      <p:ext uri="{BB962C8B-B14F-4D97-AF65-F5344CB8AC3E}">
        <p14:creationId xmlns:p14="http://schemas.microsoft.com/office/powerpoint/2010/main" val="33611952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Rosemary</a:t>
            </a:r>
            <a:endParaRPr lang="en-US" dirty="0"/>
          </a:p>
        </p:txBody>
      </p:sp>
      <p:sp>
        <p:nvSpPr>
          <p:cNvPr id="4" name="Content Placeholder 3"/>
          <p:cNvSpPr>
            <a:spLocks noGrp="1"/>
          </p:cNvSpPr>
          <p:nvPr>
            <p:ph sz="half" idx="1"/>
          </p:nvPr>
        </p:nvSpPr>
        <p:spPr>
          <a:xfrm>
            <a:off x="677334" y="1815921"/>
            <a:ext cx="4184035" cy="4225440"/>
          </a:xfrm>
        </p:spPr>
        <p:txBody>
          <a:bodyPr>
            <a:normAutofit/>
          </a:bodyPr>
          <a:lstStyle/>
          <a:p>
            <a:r>
              <a:rPr lang="en-US" sz="1600" dirty="0" smtClean="0"/>
              <a:t>Family: </a:t>
            </a:r>
            <a:r>
              <a:rPr lang="en-US" sz="1600" i="1" dirty="0" smtClean="0"/>
              <a:t>Limiaceae </a:t>
            </a:r>
          </a:p>
          <a:p>
            <a:r>
              <a:rPr lang="en-US" sz="1600" dirty="0" smtClean="0"/>
              <a:t>Genus: </a:t>
            </a:r>
            <a:r>
              <a:rPr lang="en-US" sz="1600" i="1" dirty="0" err="1"/>
              <a:t>Rosmarinus</a:t>
            </a:r>
            <a:endParaRPr lang="en-US" sz="1600" i="1" dirty="0" smtClean="0"/>
          </a:p>
          <a:p>
            <a:r>
              <a:rPr lang="en-US" sz="1600" dirty="0" smtClean="0"/>
              <a:t>Native in the Mediterranean </a:t>
            </a:r>
          </a:p>
          <a:p>
            <a:r>
              <a:rPr lang="en-US" sz="1600" dirty="0" smtClean="0"/>
              <a:t>Medical use is good for:</a:t>
            </a:r>
          </a:p>
          <a:p>
            <a:pPr lvl="1"/>
            <a:r>
              <a:rPr lang="en-US" sz="1400" dirty="0" smtClean="0"/>
              <a:t>Indigestion</a:t>
            </a:r>
          </a:p>
          <a:p>
            <a:pPr lvl="1"/>
            <a:r>
              <a:rPr lang="en-US" sz="1400" dirty="0" smtClean="0"/>
              <a:t>Muscle and Joint Pain</a:t>
            </a:r>
          </a:p>
          <a:p>
            <a:pPr lvl="1"/>
            <a:r>
              <a:rPr lang="en-US" sz="1400" dirty="0" smtClean="0"/>
              <a:t>Alopecia</a:t>
            </a:r>
          </a:p>
          <a:p>
            <a:pPr lvl="1"/>
            <a:r>
              <a:rPr lang="en-US" sz="1400" dirty="0" smtClean="0"/>
              <a:t>Neutralize Foodborne Pathogens</a:t>
            </a:r>
          </a:p>
          <a:p>
            <a:pPr lvl="1"/>
            <a:r>
              <a:rPr lang="en-US" sz="1400" dirty="0" smtClean="0"/>
              <a:t>Improve Memory</a:t>
            </a:r>
          </a:p>
          <a:p>
            <a:pPr marL="457200" lvl="1" indent="0">
              <a:buNone/>
            </a:pPr>
            <a:endParaRPr lang="en-US" sz="1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082" y="2375436"/>
            <a:ext cx="2676244" cy="2099256"/>
          </a:xfrm>
          <a:prstGeom prst="rect">
            <a:avLst/>
          </a:prstGeom>
          <a:ln>
            <a:noFill/>
          </a:ln>
          <a:effectLst>
            <a:softEdge rad="112500"/>
          </a:effectLst>
        </p:spPr>
      </p:pic>
      <p:sp>
        <p:nvSpPr>
          <p:cNvPr id="3" name="TextBox 2"/>
          <p:cNvSpPr txBox="1"/>
          <p:nvPr/>
        </p:nvSpPr>
        <p:spPr>
          <a:xfrm>
            <a:off x="6195285" y="4622014"/>
            <a:ext cx="1771832" cy="276999"/>
          </a:xfrm>
          <a:prstGeom prst="rect">
            <a:avLst/>
          </a:prstGeom>
          <a:noFill/>
        </p:spPr>
        <p:txBody>
          <a:bodyPr wrap="none" rtlCol="0">
            <a:spAutoFit/>
          </a:bodyPr>
          <a:lstStyle/>
          <a:p>
            <a:r>
              <a:rPr lang="en-US" sz="1200" dirty="0" smtClean="0"/>
              <a:t>Figure 4. Dry Rosemary</a:t>
            </a:r>
            <a:endParaRPr lang="en-US" sz="1200" dirty="0"/>
          </a:p>
        </p:txBody>
      </p:sp>
    </p:spTree>
    <p:extLst>
      <p:ext uri="{BB962C8B-B14F-4D97-AF65-F5344CB8AC3E}">
        <p14:creationId xmlns:p14="http://schemas.microsoft.com/office/powerpoint/2010/main" val="1866679974"/>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5760"/>
            <a:ext cx="8596668" cy="1320800"/>
          </a:xfrm>
        </p:spPr>
        <p:txBody>
          <a:bodyPr/>
          <a:lstStyle/>
          <a:p>
            <a:r>
              <a:rPr lang="en-US" dirty="0" smtClean="0"/>
              <a:t>About Thyme</a:t>
            </a:r>
            <a:endParaRPr lang="en-US" dirty="0"/>
          </a:p>
        </p:txBody>
      </p:sp>
      <p:sp>
        <p:nvSpPr>
          <p:cNvPr id="4" name="Content Placeholder 3"/>
          <p:cNvSpPr>
            <a:spLocks noGrp="1"/>
          </p:cNvSpPr>
          <p:nvPr>
            <p:ph sz="half" idx="1"/>
          </p:nvPr>
        </p:nvSpPr>
        <p:spPr>
          <a:xfrm>
            <a:off x="677334" y="1887634"/>
            <a:ext cx="4184035" cy="3880772"/>
          </a:xfrm>
        </p:spPr>
        <p:txBody>
          <a:bodyPr>
            <a:normAutofit fontScale="85000" lnSpcReduction="10000"/>
          </a:bodyPr>
          <a:lstStyle/>
          <a:p>
            <a:r>
              <a:rPr lang="en-US" dirty="0" smtClean="0"/>
              <a:t>Native to Europe and the Mediterranean </a:t>
            </a:r>
          </a:p>
          <a:p>
            <a:r>
              <a:rPr lang="en-US" dirty="0" smtClean="0"/>
              <a:t>Family of </a:t>
            </a:r>
            <a:r>
              <a:rPr lang="en-US" i="1" dirty="0" smtClean="0"/>
              <a:t>Limiaceae</a:t>
            </a:r>
          </a:p>
          <a:p>
            <a:r>
              <a:rPr lang="en-US" dirty="0" smtClean="0"/>
              <a:t>Genus of </a:t>
            </a:r>
            <a:r>
              <a:rPr lang="en-US" i="1" dirty="0" smtClean="0"/>
              <a:t>Thymus</a:t>
            </a:r>
          </a:p>
          <a:p>
            <a:r>
              <a:rPr lang="en-US" dirty="0" smtClean="0"/>
              <a:t>Thyme Contains: </a:t>
            </a:r>
          </a:p>
          <a:p>
            <a:pPr lvl="1"/>
            <a:r>
              <a:rPr lang="en-US" dirty="0" smtClean="0"/>
              <a:t>Potassium</a:t>
            </a:r>
          </a:p>
          <a:p>
            <a:pPr lvl="1"/>
            <a:r>
              <a:rPr lang="en-US" dirty="0" smtClean="0"/>
              <a:t>Iron</a:t>
            </a:r>
          </a:p>
          <a:p>
            <a:pPr lvl="1"/>
            <a:r>
              <a:rPr lang="en-US" dirty="0" smtClean="0"/>
              <a:t>Calcium</a:t>
            </a:r>
          </a:p>
          <a:p>
            <a:pPr lvl="1"/>
            <a:r>
              <a:rPr lang="en-US" dirty="0" smtClean="0"/>
              <a:t>Manganese</a:t>
            </a:r>
          </a:p>
          <a:p>
            <a:pPr lvl="1"/>
            <a:r>
              <a:rPr lang="en-US" dirty="0" smtClean="0"/>
              <a:t>B complex Vitamins</a:t>
            </a:r>
          </a:p>
          <a:p>
            <a:pPr lvl="1"/>
            <a:r>
              <a:rPr lang="en-US" dirty="0" smtClean="0"/>
              <a:t>Beta Carotenes</a:t>
            </a:r>
          </a:p>
          <a:p>
            <a:pPr lvl="1"/>
            <a:r>
              <a:rPr lang="en-US" dirty="0" smtClean="0"/>
              <a:t>Vitamins A, K, C, E</a:t>
            </a:r>
          </a:p>
          <a:p>
            <a:pPr lvl="1"/>
            <a:r>
              <a:rPr lang="en-US" dirty="0" smtClean="0"/>
              <a:t>Folic Acid </a:t>
            </a:r>
            <a:endParaRPr lang="en-US" dirty="0"/>
          </a:p>
        </p:txBody>
      </p:sp>
      <p:sp>
        <p:nvSpPr>
          <p:cNvPr id="5" name="Content Placeholder 4"/>
          <p:cNvSpPr>
            <a:spLocks noGrp="1"/>
          </p:cNvSpPr>
          <p:nvPr>
            <p:ph sz="half" idx="2"/>
          </p:nvPr>
        </p:nvSpPr>
        <p:spPr>
          <a:xfrm>
            <a:off x="5089968" y="1937631"/>
            <a:ext cx="4184034" cy="3880773"/>
          </a:xfrm>
        </p:spPr>
        <p:txBody>
          <a:bodyPr>
            <a:normAutofit fontScale="85000" lnSpcReduction="10000"/>
          </a:bodyPr>
          <a:lstStyle/>
          <a:p>
            <a:r>
              <a:rPr lang="en-US" dirty="0" smtClean="0"/>
              <a:t>Medical Use:</a:t>
            </a:r>
          </a:p>
          <a:p>
            <a:pPr lvl="1"/>
            <a:r>
              <a:rPr lang="en-US" dirty="0" smtClean="0"/>
              <a:t>Can be used to gargle</a:t>
            </a:r>
          </a:p>
          <a:p>
            <a:pPr lvl="1"/>
            <a:r>
              <a:rPr lang="en-US" dirty="0" smtClean="0"/>
              <a:t>Help with Cavities and Gingivitis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0556" y="2944680"/>
            <a:ext cx="3261239" cy="3192218"/>
          </a:xfrm>
          <a:prstGeom prst="rect">
            <a:avLst/>
          </a:prstGeom>
          <a:ln>
            <a:noFill/>
          </a:ln>
          <a:effectLst>
            <a:softEdge rad="112500"/>
          </a:effectLst>
        </p:spPr>
      </p:pic>
      <p:sp>
        <p:nvSpPr>
          <p:cNvPr id="3" name="TextBox 2"/>
          <p:cNvSpPr txBox="1"/>
          <p:nvPr/>
        </p:nvSpPr>
        <p:spPr>
          <a:xfrm>
            <a:off x="5308980" y="6229119"/>
            <a:ext cx="1637731" cy="276999"/>
          </a:xfrm>
          <a:prstGeom prst="rect">
            <a:avLst/>
          </a:prstGeom>
          <a:noFill/>
        </p:spPr>
        <p:txBody>
          <a:bodyPr wrap="square" rtlCol="0">
            <a:spAutoFit/>
          </a:bodyPr>
          <a:lstStyle/>
          <a:p>
            <a:r>
              <a:rPr lang="en-US" sz="1200" dirty="0" smtClean="0"/>
              <a:t>Figure 5. Thyme</a:t>
            </a:r>
            <a:endParaRPr lang="en-US" sz="1200" dirty="0"/>
          </a:p>
        </p:txBody>
      </p:sp>
    </p:spTree>
    <p:extLst>
      <p:ext uri="{BB962C8B-B14F-4D97-AF65-F5344CB8AC3E}">
        <p14:creationId xmlns:p14="http://schemas.microsoft.com/office/powerpoint/2010/main" val="196257392"/>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Sage</a:t>
            </a:r>
            <a:endParaRPr lang="en-US" dirty="0"/>
          </a:p>
        </p:txBody>
      </p:sp>
      <p:sp>
        <p:nvSpPr>
          <p:cNvPr id="3" name="Content Placeholder 2"/>
          <p:cNvSpPr>
            <a:spLocks noGrp="1"/>
          </p:cNvSpPr>
          <p:nvPr>
            <p:ph sz="half" idx="1"/>
          </p:nvPr>
        </p:nvSpPr>
        <p:spPr/>
        <p:txBody>
          <a:bodyPr/>
          <a:lstStyle/>
          <a:p>
            <a:r>
              <a:rPr lang="en-US" dirty="0" smtClean="0"/>
              <a:t>Silvery-green plant with leaves that offer a memorable fragrance</a:t>
            </a:r>
          </a:p>
          <a:p>
            <a:r>
              <a:rPr lang="en-US" dirty="0" smtClean="0"/>
              <a:t>Used for kidney disorders</a:t>
            </a:r>
          </a:p>
          <a:p>
            <a:r>
              <a:rPr lang="en-US" dirty="0" smtClean="0"/>
              <a:t>Helps boost memory</a:t>
            </a:r>
          </a:p>
          <a:p>
            <a:r>
              <a:rPr lang="en-US" dirty="0" smtClean="0"/>
              <a:t>Effective herb for teeth, gums, and oral cavity</a:t>
            </a:r>
          </a:p>
          <a:p>
            <a:r>
              <a:rPr lang="en-US" dirty="0" smtClean="0"/>
              <a:t>oil is used in the dose of 1 to 3 drops for respiratory tract</a:t>
            </a:r>
          </a:p>
          <a:p>
            <a:endParaRPr lang="en-US" dirty="0"/>
          </a:p>
        </p:txBody>
      </p:sp>
      <p:sp>
        <p:nvSpPr>
          <p:cNvPr id="4" name="Content Placeholder 3"/>
          <p:cNvSpPr>
            <a:spLocks noGrp="1"/>
          </p:cNvSpPr>
          <p:nvPr>
            <p:ph sz="half" idx="2"/>
          </p:nvPr>
        </p:nvSpPr>
        <p:spPr/>
        <p:txBody>
          <a:bodyPr>
            <a:normAutofit/>
          </a:bodyPr>
          <a:lstStyle/>
          <a:p>
            <a:r>
              <a:rPr lang="en-US" sz="1200" dirty="0" smtClean="0"/>
              <a:t>Figure 6. 20 ml of Extract</a:t>
            </a:r>
          </a:p>
          <a:p>
            <a:endParaRPr lang="en-US" sz="1200" dirty="0"/>
          </a:p>
        </p:txBody>
      </p:sp>
      <p:pic>
        <p:nvPicPr>
          <p:cNvPr id="5" name="Picture 4"/>
          <p:cNvPicPr>
            <a:picLocks noChangeAspect="1"/>
          </p:cNvPicPr>
          <p:nvPr/>
        </p:nvPicPr>
        <p:blipFill>
          <a:blip r:embed="rId2"/>
          <a:stretch>
            <a:fillRect/>
          </a:stretch>
        </p:blipFill>
        <p:spPr>
          <a:xfrm rot="350340">
            <a:off x="9043646" y="856307"/>
            <a:ext cx="2508703" cy="1881527"/>
          </a:xfrm>
          <a:prstGeom prst="ellipse">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657" y="2737834"/>
            <a:ext cx="2168211" cy="2890948"/>
          </a:xfrm>
          <a:prstGeom prst="rect">
            <a:avLst/>
          </a:prstGeom>
          <a:ln>
            <a:noFill/>
          </a:ln>
          <a:effectLst>
            <a:softEdge rad="112500"/>
          </a:effectLst>
        </p:spPr>
      </p:pic>
      <p:sp>
        <p:nvSpPr>
          <p:cNvPr id="8" name="TextBox 7"/>
          <p:cNvSpPr txBox="1"/>
          <p:nvPr/>
        </p:nvSpPr>
        <p:spPr>
          <a:xfrm>
            <a:off x="8954446" y="2984541"/>
            <a:ext cx="3035785" cy="276999"/>
          </a:xfrm>
          <a:prstGeom prst="rect">
            <a:avLst/>
          </a:prstGeom>
          <a:noFill/>
        </p:spPr>
        <p:txBody>
          <a:bodyPr wrap="square" rtlCol="0">
            <a:spAutoFit/>
          </a:bodyPr>
          <a:lstStyle/>
          <a:p>
            <a:r>
              <a:rPr lang="en-US" sz="1200" dirty="0" smtClean="0"/>
              <a:t>Figure 7. Green leafy Sage plant</a:t>
            </a:r>
            <a:endParaRPr lang="en-US" sz="1200" dirty="0"/>
          </a:p>
        </p:txBody>
      </p:sp>
    </p:spTree>
    <p:extLst>
      <p:ext uri="{BB962C8B-B14F-4D97-AF65-F5344CB8AC3E}">
        <p14:creationId xmlns:p14="http://schemas.microsoft.com/office/powerpoint/2010/main" val="711987063"/>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1005" y="498461"/>
            <a:ext cx="7766936" cy="1646302"/>
          </a:xfrm>
        </p:spPr>
        <p:txBody>
          <a:bodyPr anchor="ctr"/>
          <a:lstStyle/>
          <a:p>
            <a:pPr algn="l"/>
            <a:r>
              <a:rPr lang="en-US" sz="3600" dirty="0" smtClean="0"/>
              <a:t>Phytochemical Screening</a:t>
            </a:r>
            <a:endParaRPr lang="en-US" sz="3600" dirty="0"/>
          </a:p>
        </p:txBody>
      </p:sp>
      <p:sp>
        <p:nvSpPr>
          <p:cNvPr id="3" name="Subtitle 2"/>
          <p:cNvSpPr>
            <a:spLocks noGrp="1"/>
          </p:cNvSpPr>
          <p:nvPr>
            <p:ph type="subTitle" idx="1"/>
          </p:nvPr>
        </p:nvSpPr>
        <p:spPr>
          <a:xfrm>
            <a:off x="1004552" y="2704564"/>
            <a:ext cx="8269451" cy="1700012"/>
          </a:xfrm>
        </p:spPr>
        <p:txBody>
          <a:bodyPr/>
          <a:lstStyle/>
          <a:p>
            <a:pPr marL="285750" indent="-285750" algn="l">
              <a:buFont typeface="Wingdings" panose="05000000000000000000" pitchFamily="2" charset="2"/>
              <a:buChar char="Ø"/>
            </a:pPr>
            <a:r>
              <a:rPr lang="en-US" dirty="0" smtClean="0"/>
              <a:t>A process of tracing plant elements </a:t>
            </a:r>
          </a:p>
          <a:p>
            <a:pPr marL="285750" indent="-285750" algn="l">
              <a:buFont typeface="Wingdings" panose="05000000000000000000" pitchFamily="2" charset="2"/>
              <a:buChar char="Ø"/>
            </a:pPr>
            <a:r>
              <a:rPr lang="en-US" dirty="0" smtClean="0"/>
              <a:t>Chemical components occur naturally in plants responsible for </a:t>
            </a:r>
          </a:p>
          <a:p>
            <a:pPr marL="742950" lvl="1" indent="-285750" algn="l">
              <a:buFont typeface="Wingdings" panose="05000000000000000000" pitchFamily="2" charset="2"/>
              <a:buChar char="Ø"/>
            </a:pPr>
            <a:r>
              <a:rPr lang="en-US" dirty="0" smtClean="0"/>
              <a:t>color and other properties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483" y="3554571"/>
            <a:ext cx="2027993" cy="2703990"/>
          </a:xfrm>
          <a:prstGeom prst="rect">
            <a:avLst/>
          </a:prstGeom>
        </p:spPr>
      </p:pic>
      <p:sp>
        <p:nvSpPr>
          <p:cNvPr id="5" name="TextBox 4"/>
          <p:cNvSpPr txBox="1"/>
          <p:nvPr/>
        </p:nvSpPr>
        <p:spPr>
          <a:xfrm>
            <a:off x="5666704" y="6258561"/>
            <a:ext cx="4301544" cy="276999"/>
          </a:xfrm>
          <a:prstGeom prst="rect">
            <a:avLst/>
          </a:prstGeom>
          <a:noFill/>
        </p:spPr>
        <p:txBody>
          <a:bodyPr wrap="square" rtlCol="0">
            <a:spAutoFit/>
          </a:bodyPr>
          <a:lstStyle/>
          <a:p>
            <a:r>
              <a:rPr lang="en-US" sz="1200" dirty="0" smtClean="0"/>
              <a:t>Figure 8. Phytochemical Screening Process</a:t>
            </a:r>
            <a:endParaRPr lang="en-US" sz="1200" dirty="0"/>
          </a:p>
        </p:txBody>
      </p:sp>
    </p:spTree>
    <p:extLst>
      <p:ext uri="{BB962C8B-B14F-4D97-AF65-F5344CB8AC3E}">
        <p14:creationId xmlns:p14="http://schemas.microsoft.com/office/powerpoint/2010/main" val="802696132"/>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smtClean="0"/>
              <a:t>July 6, 2013</a:t>
            </a:r>
            <a:endParaRPr lang="en-US" dirty="0"/>
          </a:p>
        </p:txBody>
      </p:sp>
      <p:sp>
        <p:nvSpPr>
          <p:cNvPr id="4" name="Content Placeholder 3"/>
          <p:cNvSpPr>
            <a:spLocks noGrp="1"/>
          </p:cNvSpPr>
          <p:nvPr>
            <p:ph sz="half" idx="2"/>
          </p:nvPr>
        </p:nvSpPr>
        <p:spPr/>
        <p:txBody>
          <a:bodyPr/>
          <a:lstStyle/>
          <a:p>
            <a:r>
              <a:rPr lang="en-US" dirty="0"/>
              <a:t>Refluxing Thyme:</a:t>
            </a:r>
          </a:p>
          <a:p>
            <a:pPr lvl="1"/>
            <a:r>
              <a:rPr lang="en-US" dirty="0" smtClean="0"/>
              <a:t>15.13g of thyme</a:t>
            </a:r>
          </a:p>
          <a:p>
            <a:pPr lvl="1"/>
            <a:r>
              <a:rPr lang="en-US" dirty="0" smtClean="0"/>
              <a:t>150 m</a:t>
            </a:r>
            <a:r>
              <a:rPr lang="en-US" dirty="0"/>
              <a:t>l</a:t>
            </a:r>
            <a:r>
              <a:rPr lang="en-US" dirty="0" smtClean="0"/>
              <a:t> </a:t>
            </a:r>
            <a:r>
              <a:rPr lang="en-US" dirty="0"/>
              <a:t>deionized </a:t>
            </a:r>
            <a:r>
              <a:rPr lang="en-US" dirty="0" smtClean="0"/>
              <a:t>water</a:t>
            </a:r>
          </a:p>
          <a:p>
            <a:pPr lvl="1"/>
            <a:r>
              <a:rPr lang="en-US" dirty="0" smtClean="0"/>
              <a:t>Thyme per Water = 9.91 g/ml</a:t>
            </a:r>
            <a:endParaRPr lang="en-US" dirty="0"/>
          </a:p>
          <a:p>
            <a:pPr lvl="2"/>
            <a:r>
              <a:rPr lang="en-US" dirty="0"/>
              <a:t>Water </a:t>
            </a:r>
            <a:r>
              <a:rPr lang="en-US" dirty="0" smtClean="0"/>
              <a:t>Boil 45%:</a:t>
            </a:r>
          </a:p>
          <a:p>
            <a:pPr lvl="3"/>
            <a:r>
              <a:rPr lang="en-US" dirty="0" smtClean="0"/>
              <a:t>30 min.</a:t>
            </a:r>
          </a:p>
          <a:p>
            <a:pPr lvl="1"/>
            <a:r>
              <a:rPr lang="en-US" dirty="0" smtClean="0"/>
              <a:t>Smell</a:t>
            </a:r>
            <a:r>
              <a:rPr lang="en-US" dirty="0"/>
              <a:t>: strong </a:t>
            </a:r>
            <a:r>
              <a:rPr lang="en-US" dirty="0" smtClean="0"/>
              <a:t>aroma    </a:t>
            </a:r>
            <a:endParaRPr lang="en-US" dirty="0"/>
          </a:p>
          <a:p>
            <a:endParaRPr lang="en-US" dirty="0"/>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rot="16200000">
            <a:off x="5075060" y="1029435"/>
            <a:ext cx="4186237" cy="31396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5872767" y="4958366"/>
            <a:ext cx="3400022" cy="276999"/>
          </a:xfrm>
          <a:prstGeom prst="rect">
            <a:avLst/>
          </a:prstGeom>
          <a:noFill/>
        </p:spPr>
        <p:txBody>
          <a:bodyPr wrap="square" rtlCol="0">
            <a:spAutoFit/>
          </a:bodyPr>
          <a:lstStyle/>
          <a:p>
            <a:r>
              <a:rPr lang="en-US" sz="1200" dirty="0" smtClean="0"/>
              <a:t>Figure 9. 9.91 g/ml of </a:t>
            </a:r>
            <a:r>
              <a:rPr lang="en-US" sz="1200" dirty="0"/>
              <a:t>T</a:t>
            </a:r>
            <a:r>
              <a:rPr lang="en-US" sz="1200" dirty="0" smtClean="0"/>
              <a:t>hyme Refluxed</a:t>
            </a:r>
            <a:endParaRPr lang="en-US" sz="1200" dirty="0"/>
          </a:p>
        </p:txBody>
      </p:sp>
      <p:sp>
        <p:nvSpPr>
          <p:cNvPr id="10" name="Title 1"/>
          <p:cNvSpPr>
            <a:spLocks noGrp="1"/>
          </p:cNvSpPr>
          <p:nvPr>
            <p:ph type="title"/>
          </p:nvPr>
        </p:nvSpPr>
        <p:spPr>
          <a:xfrm>
            <a:off x="0" y="240181"/>
            <a:ext cx="5903769" cy="2485466"/>
          </a:xfrm>
        </p:spPr>
        <p:txBody>
          <a:bodyPr>
            <a:noAutofit/>
          </a:bodyPr>
          <a:lstStyle/>
          <a:p>
            <a:pPr algn="ctr"/>
            <a:r>
              <a:rPr lang="en-US" sz="5400" dirty="0" smtClean="0"/>
              <a:t>Methodology</a:t>
            </a:r>
            <a:endParaRPr lang="en-US" sz="5400" dirty="0"/>
          </a:p>
        </p:txBody>
      </p:sp>
    </p:spTree>
    <p:extLst>
      <p:ext uri="{BB962C8B-B14F-4D97-AF65-F5344CB8AC3E}">
        <p14:creationId xmlns:p14="http://schemas.microsoft.com/office/powerpoint/2010/main" val="3341376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emplate>Facet</Template>
  <TotalTime>1308</TotalTime>
  <Words>1054</Words>
  <Application>Microsoft Office PowerPoint</Application>
  <PresentationFormat>Widescreen</PresentationFormat>
  <Paragraphs>252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Trebuchet MS</vt:lpstr>
      <vt:lpstr>Wingdings</vt:lpstr>
      <vt:lpstr>Wingdings 3</vt:lpstr>
      <vt:lpstr>Facet</vt:lpstr>
      <vt:lpstr>Analysis of Traditional  Herbs on Brine Shrimp</vt:lpstr>
      <vt:lpstr>Abstract </vt:lpstr>
      <vt:lpstr>Purpose of Study</vt:lpstr>
      <vt:lpstr>Introduction: About Brine Shrimp</vt:lpstr>
      <vt:lpstr>About Rosemary</vt:lpstr>
      <vt:lpstr>About Thyme</vt:lpstr>
      <vt:lpstr>About Sage</vt:lpstr>
      <vt:lpstr>Phytochemical Screening</vt:lpstr>
      <vt:lpstr>Methodology</vt:lpstr>
      <vt:lpstr>PowerPoint Presentation</vt:lpstr>
      <vt:lpstr>PowerPoint Presentation</vt:lpstr>
      <vt:lpstr>PowerPoint Presentation</vt:lpstr>
      <vt:lpstr>PowerPoint Presentation</vt:lpstr>
      <vt:lpstr>PowerPoint Presentation</vt:lpstr>
      <vt:lpstr>Procedures: Sampling Phytochemical Testing July 12-13,15, 2013</vt:lpstr>
      <vt:lpstr>PowerPoint Presentation</vt:lpstr>
      <vt:lpstr>PowerPoint Presentation</vt:lpstr>
      <vt:lpstr>Results 1st Trial</vt:lpstr>
      <vt:lpstr>2nd Trial</vt:lpstr>
      <vt:lpstr>Discussion:  Future Work </vt:lpstr>
      <vt:lpstr>References</vt:lpstr>
      <vt:lpstr>Acknowledgements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Brine Shrimp Experiment</dc:title>
  <dc:creator>Tori Wilbon</dc:creator>
  <cp:lastModifiedBy>Tori Wilbon</cp:lastModifiedBy>
  <cp:revision>106</cp:revision>
  <dcterms:created xsi:type="dcterms:W3CDTF">2013-07-10T19:53:15Z</dcterms:created>
  <dcterms:modified xsi:type="dcterms:W3CDTF">2013-07-25T18:14:52Z</dcterms:modified>
</cp:coreProperties>
</file>